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B9322F-3739-4C15-B5A1-747760B2EB29}"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9322F-3739-4C15-B5A1-747760B2EB29}"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B9322F-3739-4C15-B5A1-747760B2EB29}"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674F-D15F-47B9-A70C-67B7FE78AED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9322F-3739-4C15-B5A1-747760B2EB29}"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674F-D15F-47B9-A70C-67B7FE78AED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B9322F-3739-4C15-B5A1-747760B2EB29}"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6B9322F-3739-4C15-B5A1-747760B2EB29}"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674F-D15F-47B9-A70C-67B7FE78AED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B9322F-3739-4C15-B5A1-747760B2EB29}" type="datetimeFigureOut">
              <a:rPr lang="en-US" smtClean="0"/>
              <a:t>3/10/2013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B9322F-3739-4C15-B5A1-747760B2EB29}" type="datetimeFigureOut">
              <a:rPr lang="en-US" smtClean="0"/>
              <a:t>3/10/2013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6B9322F-3739-4C15-B5A1-747760B2EB29}" type="datetimeFigureOut">
              <a:rPr lang="en-US" smtClean="0"/>
              <a:t>3/10/2013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3674F-D15F-47B9-A70C-67B7FE78AE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B9322F-3739-4C15-B5A1-747760B2EB29}"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674F-D15F-47B9-A70C-67B7FE78AED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9322F-3739-4C15-B5A1-747760B2EB29}"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674F-D15F-47B9-A70C-67B7FE78AED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6B9322F-3739-4C15-B5A1-747760B2EB29}" type="datetimeFigureOut">
              <a:rPr lang="en-US" smtClean="0"/>
              <a:t>3/10/2013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123674F-D15F-47B9-A70C-67B7FE78AED3}"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uropa.eu/about-eu/basic-information/symbols/flag/index_ro.htm" TargetMode="External"/><Relationship Id="rId2" Type="http://schemas.openxmlformats.org/officeDocument/2006/relationships/hyperlink" Target="http://publications.europa.eu/index_ro.htm" TargetMode="External"/><Relationship Id="rId1" Type="http://schemas.openxmlformats.org/officeDocument/2006/relationships/slideLayout" Target="../slideLayouts/slideLayout7.xml"/><Relationship Id="rId6" Type="http://schemas.openxmlformats.org/officeDocument/2006/relationships/hyperlink" Target="http://eurovoc.europa.eu/drupal/?q=ro/node" TargetMode="External"/><Relationship Id="rId5" Type="http://schemas.openxmlformats.org/officeDocument/2006/relationships/hyperlink" Target="http://europa.eu/abc/eurojargon/index_ro.htm" TargetMode="External"/><Relationship Id="rId4" Type="http://schemas.openxmlformats.org/officeDocument/2006/relationships/hyperlink" Target="http://publications.europa.eu/code/ro/ro-5000200.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civiljustice/glossary/glossary_ro.htm" TargetMode="External"/><Relationship Id="rId2" Type="http://schemas.openxmlformats.org/officeDocument/2006/relationships/hyperlink" Target="http://ec.europa.eu/enterprise/glossary/index_ro.htm" TargetMode="External"/><Relationship Id="rId1" Type="http://schemas.openxmlformats.org/officeDocument/2006/relationships/slideLayout" Target="../slideLayouts/slideLayout7.xml"/><Relationship Id="rId6" Type="http://schemas.openxmlformats.org/officeDocument/2006/relationships/hyperlink" Target="http://ec.europa.eu/regional_policy/glossary/index_ro.htm" TargetMode="External"/><Relationship Id="rId5" Type="http://schemas.openxmlformats.org/officeDocument/2006/relationships/hyperlink" Target="http://simap.europa.eu/codes-and-nomenclatures/codes-cpv/codes-cpv_ro.html" TargetMode="External"/><Relationship Id="rId4" Type="http://schemas.openxmlformats.org/officeDocument/2006/relationships/hyperlink" Target="http://www.europarl.europa.eu/aboutparliament/ro/0080a6d3d8/Ordinary-legislative-procedu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t>Europa</a:t>
            </a:r>
            <a:endParaRPr lang="en-US" sz="9600" dirty="0"/>
          </a:p>
        </p:txBody>
      </p:sp>
      <p:sp>
        <p:nvSpPr>
          <p:cNvPr id="3" name="Subtitle 2"/>
          <p:cNvSpPr>
            <a:spLocks noGrp="1"/>
          </p:cNvSpPr>
          <p:nvPr>
            <p:ph type="subTitle" idx="1"/>
          </p:nvPr>
        </p:nvSpPr>
        <p:spPr/>
        <p:txBody>
          <a:bodyPr>
            <a:normAutofit/>
          </a:bodyPr>
          <a:lstStyle/>
          <a:p>
            <a:r>
              <a:rPr lang="ro-RO" sz="2800" dirty="0" smtClean="0"/>
              <a:t>Site-ul oficial al Uniunii </a:t>
            </a:r>
            <a:r>
              <a:rPr lang="ro-RO" sz="2800" dirty="0" smtClean="0"/>
              <a:t>Europene</a:t>
            </a:r>
            <a:endParaRPr lang="en-US" sz="2800" dirty="0" smtClean="0"/>
          </a:p>
          <a:p>
            <a:r>
              <a:rPr lang="ro-RO" sz="2800" dirty="0">
                <a:solidFill>
                  <a:srgbClr val="FF0000"/>
                </a:solidFill>
              </a:rPr>
              <a:t>http://europa.eu/index_ro.htm</a:t>
            </a:r>
            <a:endParaRPr lang="ro-RO" sz="2800" dirty="0">
              <a:solidFill>
                <a:srgbClr val="FF0000"/>
              </a:solidFill>
            </a:endParaRPr>
          </a:p>
        </p:txBody>
      </p:sp>
      <p:pic>
        <p:nvPicPr>
          <p:cNvPr id="1026" name="Picture 2" descr="C:\Users\user\Desktop\Captur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3416821" cy="707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653136"/>
            <a:ext cx="2376264" cy="216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046522"/>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100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42"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10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177" y="1052736"/>
            <a:ext cx="8280920" cy="5632311"/>
          </a:xfrm>
          <a:prstGeom prst="rect">
            <a:avLst/>
          </a:prstGeom>
          <a:noFill/>
        </p:spPr>
        <p:txBody>
          <a:bodyPr wrap="square" rtlCol="0">
            <a:spAutoFit/>
          </a:bodyPr>
          <a:lstStyle/>
          <a:p>
            <a:r>
              <a:rPr lang="ro-RO" b="1" dirty="0" smtClean="0">
                <a:latin typeface="Candara" pitchFamily="34" charset="0"/>
              </a:rPr>
              <a:t>Editori</a:t>
            </a:r>
            <a:endParaRPr lang="ro-RO" u="sng" dirty="0" smtClean="0">
              <a:latin typeface="Candara" pitchFamily="34" charset="0"/>
              <a:hlinkClick r:id="rId2" tooltip="Oficiul pentru Publicaţii"/>
            </a:endParaRPr>
          </a:p>
          <a:p>
            <a:r>
              <a:rPr lang="vi-VN" u="sng" dirty="0" smtClean="0">
                <a:latin typeface="Candara" pitchFamily="34" charset="0"/>
                <a:hlinkClick r:id="rId2" tooltip="Oficiul pentru Publicaţii"/>
              </a:rPr>
              <a:t>Oficiul </a:t>
            </a:r>
            <a:r>
              <a:rPr lang="vi-VN" u="sng" dirty="0">
                <a:latin typeface="Candara" pitchFamily="34" charset="0"/>
                <a:hlinkClick r:id="rId2" tooltip="Oficiul pentru Publicaţii"/>
              </a:rPr>
              <a:t>pentru Publicaţii</a:t>
            </a:r>
            <a:r>
              <a:rPr lang="vi-VN" dirty="0">
                <a:latin typeface="Candara" pitchFamily="34" charset="0"/>
              </a:rPr>
              <a:t> </a:t>
            </a:r>
            <a:br>
              <a:rPr lang="vi-VN" dirty="0">
                <a:latin typeface="Candara" pitchFamily="34" charset="0"/>
              </a:rPr>
            </a:br>
            <a:r>
              <a:rPr lang="vi-VN" dirty="0">
                <a:latin typeface="Candara" pitchFamily="34" charset="0"/>
              </a:rPr>
              <a:t>Oficiul interinstituţional care se ocupă cu publicarea documentelor, a broşurilor şi a publicaţiilor editate de instituţiile, agenţiile şi organismele UE</a:t>
            </a:r>
          </a:p>
          <a:p>
            <a:r>
              <a:rPr lang="vi-VN" dirty="0">
                <a:latin typeface="Candara" pitchFamily="34" charset="0"/>
              </a:rPr>
              <a:t>Forumul editorilor Uniunii Europene  </a:t>
            </a:r>
            <a:br>
              <a:rPr lang="vi-VN" dirty="0">
                <a:latin typeface="Candara" pitchFamily="34" charset="0"/>
              </a:rPr>
            </a:br>
            <a:r>
              <a:rPr lang="vi-VN" dirty="0">
                <a:latin typeface="Candara" pitchFamily="34" charset="0"/>
              </a:rPr>
              <a:t>Recomandări în cazul în care doriţi să reutilizaţi sau să traduceţi publicaţiile UE</a:t>
            </a:r>
          </a:p>
          <a:p>
            <a:r>
              <a:rPr lang="vi-VN" u="sng" dirty="0">
                <a:latin typeface="Candara" pitchFamily="34" charset="0"/>
                <a:hlinkClick r:id="rId3" tooltip="Emblema UE"/>
              </a:rPr>
              <a:t>Emblema UE</a:t>
            </a:r>
            <a:r>
              <a:rPr lang="vi-VN" dirty="0">
                <a:latin typeface="Candara" pitchFamily="34" charset="0"/>
              </a:rPr>
              <a:t> </a:t>
            </a:r>
            <a:br>
              <a:rPr lang="vi-VN" dirty="0">
                <a:latin typeface="Candara" pitchFamily="34" charset="0"/>
              </a:rPr>
            </a:br>
            <a:r>
              <a:rPr lang="vi-VN" dirty="0">
                <a:latin typeface="Candara" pitchFamily="34" charset="0"/>
              </a:rPr>
              <a:t>Descărcaţi emblema UE şi consultaţi condiţiile privind reproducerea acesteia</a:t>
            </a:r>
          </a:p>
          <a:p>
            <a:r>
              <a:rPr lang="vi-VN" u="sng" dirty="0">
                <a:latin typeface="Candara" pitchFamily="34" charset="0"/>
                <a:hlinkClick r:id="rId4"/>
              </a:rPr>
              <a:t>Emblemele instituţiilor şi organismelor UE</a:t>
            </a:r>
            <a:r>
              <a:rPr lang="vi-VN" dirty="0">
                <a:latin typeface="Candara" pitchFamily="34" charset="0"/>
              </a:rPr>
              <a:t> </a:t>
            </a:r>
            <a:br>
              <a:rPr lang="vi-VN" dirty="0">
                <a:latin typeface="Candara" pitchFamily="34" charset="0"/>
              </a:rPr>
            </a:br>
            <a:r>
              <a:rPr lang="vi-VN" dirty="0">
                <a:latin typeface="Candara" pitchFamily="34" charset="0"/>
              </a:rPr>
              <a:t>Lista emblemelor instituţiilor şi organismelor </a:t>
            </a:r>
            <a:r>
              <a:rPr lang="vi-VN" dirty="0" smtClean="0">
                <a:latin typeface="Candara" pitchFamily="34" charset="0"/>
              </a:rPr>
              <a:t>europene</a:t>
            </a:r>
            <a:endParaRPr lang="vi-VN" dirty="0">
              <a:latin typeface="Candara" pitchFamily="34" charset="0"/>
            </a:endParaRPr>
          </a:p>
          <a:p>
            <a:r>
              <a:rPr lang="vi-VN" b="1" dirty="0" smtClean="0">
                <a:latin typeface="Candara" pitchFamily="34" charset="0"/>
              </a:rPr>
              <a:t>Autori</a:t>
            </a:r>
            <a:endParaRPr lang="vi-VN" b="1" dirty="0">
              <a:latin typeface="Candara" pitchFamily="34" charset="0"/>
            </a:endParaRPr>
          </a:p>
          <a:p>
            <a:r>
              <a:rPr lang="vi-VN" u="sng" dirty="0">
                <a:latin typeface="Candara" pitchFamily="34" charset="0"/>
                <a:hlinkClick r:id="rId5"/>
              </a:rPr>
              <a:t>Terminologia UE (Eurojargonul) - ghid explicativ</a:t>
            </a:r>
            <a:r>
              <a:rPr lang="vi-VN" dirty="0">
                <a:latin typeface="Candara" pitchFamily="34" charset="0"/>
              </a:rPr>
              <a:t> </a:t>
            </a:r>
            <a:br>
              <a:rPr lang="vi-VN" dirty="0">
                <a:latin typeface="Candara" pitchFamily="34" charset="0"/>
              </a:rPr>
            </a:br>
            <a:r>
              <a:rPr lang="vi-VN" dirty="0">
                <a:latin typeface="Candara" pitchFamily="34" charset="0"/>
              </a:rPr>
              <a:t>Explicaţii ale unor cuvinte şi expresii utilizate în contextul activităţii Uniunii Europene</a:t>
            </a:r>
          </a:p>
          <a:p>
            <a:r>
              <a:rPr lang="vi-VN" dirty="0">
                <a:latin typeface="Candara" pitchFamily="34" charset="0"/>
              </a:rPr>
              <a:t>Glosar  </a:t>
            </a:r>
            <a:br>
              <a:rPr lang="vi-VN" dirty="0">
                <a:latin typeface="Candara" pitchFamily="34" charset="0"/>
              </a:rPr>
            </a:br>
            <a:r>
              <a:rPr lang="vi-VN" dirty="0">
                <a:latin typeface="Candara" pitchFamily="34" charset="0"/>
              </a:rPr>
              <a:t>Terminologie tehnică şi juridică, explicată</a:t>
            </a:r>
          </a:p>
          <a:p>
            <a:r>
              <a:rPr lang="vi-VN" u="sng" dirty="0">
                <a:latin typeface="Candara" pitchFamily="34" charset="0"/>
                <a:hlinkClick r:id="rId6"/>
              </a:rPr>
              <a:t>Eurovoc</a:t>
            </a:r>
            <a:r>
              <a:rPr lang="vi-VN" dirty="0">
                <a:latin typeface="Candara" pitchFamily="34" charset="0"/>
              </a:rPr>
              <a:t> </a:t>
            </a:r>
            <a:br>
              <a:rPr lang="vi-VN" dirty="0">
                <a:latin typeface="Candara" pitchFamily="34" charset="0"/>
              </a:rPr>
            </a:br>
            <a:r>
              <a:rPr lang="vi-VN" dirty="0">
                <a:latin typeface="Candara" pitchFamily="34" charset="0"/>
              </a:rPr>
              <a:t>Tezaur multilingv acoperind politicile, legislaţia, economia şi alte domenii relevante pentru UE</a:t>
            </a:r>
          </a:p>
          <a:p>
            <a:pPr algn="just"/>
            <a:endParaRPr lang="en-US" dirty="0">
              <a:latin typeface="Candara" pitchFamily="34" charset="0"/>
            </a:endParaRPr>
          </a:p>
        </p:txBody>
      </p:sp>
      <p:sp>
        <p:nvSpPr>
          <p:cNvPr id="4" name="TextBox 3"/>
          <p:cNvSpPr txBox="1"/>
          <p:nvPr/>
        </p:nvSpPr>
        <p:spPr>
          <a:xfrm>
            <a:off x="21637" y="284619"/>
            <a:ext cx="9144000" cy="461665"/>
          </a:xfrm>
          <a:prstGeom prst="rect">
            <a:avLst/>
          </a:prstGeom>
          <a:noFill/>
        </p:spPr>
        <p:txBody>
          <a:bodyPr wrap="square" rtlCol="0">
            <a:spAutoFit/>
          </a:bodyPr>
          <a:lstStyle/>
          <a:p>
            <a:pPr algn="ctr"/>
            <a:r>
              <a:rPr lang="ro-RO" sz="2400" dirty="0" smtClean="0">
                <a:solidFill>
                  <a:schemeClr val="bg1"/>
                </a:solidFill>
              </a:rPr>
              <a:t>Resurse pentru Editori şi Autori</a:t>
            </a:r>
            <a:endParaRPr lang="en-US" sz="2400" dirty="0">
              <a:solidFill>
                <a:schemeClr val="bg1"/>
              </a:solidFill>
            </a:endParaRPr>
          </a:p>
        </p:txBody>
      </p:sp>
    </p:spTree>
    <p:extLst>
      <p:ext uri="{BB962C8B-B14F-4D97-AF65-F5344CB8AC3E}">
        <p14:creationId xmlns:p14="http://schemas.microsoft.com/office/powerpoint/2010/main" val="32803930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100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500"/>
                            </p:stCondLst>
                            <p:childTnLst>
                              <p:par>
                                <p:cTn id="13" presetID="38" presetClass="entr" presetSubtype="0" accel="50000" fill="hold" grpId="0" nodeType="afterEffect">
                                  <p:stCondLst>
                                    <p:cond delay="100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227" fill="hold">
                                          <p:stCondLst>
                                            <p:cond delay="0"/>
                                          </p:stCondLst>
                                        </p:cTn>
                                        <p:tgtEl>
                                          <p:spTgt spid="2"/>
                                        </p:tgtEl>
                                        <p:attrNameLst>
                                          <p:attrName>style.rotation</p:attrName>
                                        </p:attrNameLst>
                                      </p:cBhvr>
                                      <p:to>
                                        <p:strVal val="-45.0"/>
                                      </p:to>
                                    </p:set>
                                    <p:anim calcmode="lin" valueType="num">
                                      <p:cBhvr>
                                        <p:cTn id="16"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76657" cy="800219"/>
          </a:xfrm>
          <a:prstGeom prst="rect">
            <a:avLst/>
          </a:prstGeom>
          <a:noFill/>
        </p:spPr>
        <p:txBody>
          <a:bodyPr wrap="square" rtlCol="0">
            <a:spAutoFit/>
          </a:bodyPr>
          <a:lstStyle/>
          <a:p>
            <a:pPr algn="ctr"/>
            <a:r>
              <a:rPr lang="ro-RO" sz="2800" dirty="0" smtClean="0">
                <a:solidFill>
                  <a:schemeClr val="bg1"/>
                </a:solidFill>
                <a:latin typeface="+mj-lt"/>
              </a:rPr>
              <a:t>Personalul şi contractanţii instituţiilor UE</a:t>
            </a:r>
          </a:p>
          <a:p>
            <a:pPr algn="ctr"/>
            <a:endParaRPr lang="en-US" dirty="0"/>
          </a:p>
        </p:txBody>
      </p:sp>
      <p:sp>
        <p:nvSpPr>
          <p:cNvPr id="3" name="TextBox 2"/>
          <p:cNvSpPr txBox="1"/>
          <p:nvPr/>
        </p:nvSpPr>
        <p:spPr>
          <a:xfrm>
            <a:off x="307198" y="1844824"/>
            <a:ext cx="8496944" cy="3785652"/>
          </a:xfrm>
          <a:prstGeom prst="rect">
            <a:avLst/>
          </a:prstGeom>
          <a:noFill/>
        </p:spPr>
        <p:txBody>
          <a:bodyPr wrap="square" rtlCol="0">
            <a:spAutoFit/>
          </a:bodyPr>
          <a:lstStyle/>
          <a:p>
            <a:pPr marL="285750" indent="-285750">
              <a:buFont typeface="Arial" pitchFamily="34" charset="0"/>
              <a:buChar char="•"/>
            </a:pPr>
            <a:r>
              <a:rPr lang="vi-VN" sz="2000" dirty="0">
                <a:latin typeface="Candara" pitchFamily="34" charset="0"/>
              </a:rPr>
              <a:t>Vademecum pentru publicaţii </a:t>
            </a:r>
            <a:r>
              <a:rPr lang="vi-VN" sz="2000" dirty="0" smtClean="0">
                <a:latin typeface="Candara" pitchFamily="34" charset="0"/>
              </a:rPr>
              <a:t>multimedia</a:t>
            </a:r>
            <a:r>
              <a:rPr lang="ro-RO" sz="2000" dirty="0" smtClean="0">
                <a:latin typeface="Candara" pitchFamily="34" charset="0"/>
              </a:rPr>
              <a:t>.</a:t>
            </a:r>
            <a:r>
              <a:rPr lang="vi-VN" sz="2000" dirty="0">
                <a:latin typeface="Candara" pitchFamily="34" charset="0"/>
              </a:rPr>
              <a:t>  </a:t>
            </a:r>
            <a:br>
              <a:rPr lang="vi-VN" sz="2000" dirty="0">
                <a:latin typeface="Candara" pitchFamily="34" charset="0"/>
              </a:rPr>
            </a:br>
            <a:r>
              <a:rPr lang="vi-VN" sz="2000" dirty="0">
                <a:latin typeface="Candara" pitchFamily="34" charset="0"/>
              </a:rPr>
              <a:t>Instrument de referinţă şi ghid de bune practici pentru personalul şi contractanţii instituţiilor UE implicaţi în pregătirea de materiale </a:t>
            </a:r>
            <a:r>
              <a:rPr lang="vi-VN" sz="2000" dirty="0" smtClean="0">
                <a:latin typeface="Candara" pitchFamily="34" charset="0"/>
              </a:rPr>
              <a:t>multimedia</a:t>
            </a:r>
            <a:r>
              <a:rPr lang="ro-RO" sz="2000" dirty="0" smtClean="0">
                <a:latin typeface="Candara" pitchFamily="34" charset="0"/>
              </a:rPr>
              <a:t>.</a:t>
            </a:r>
            <a:endParaRPr lang="vi-VN" sz="2000" dirty="0">
              <a:latin typeface="Candara" pitchFamily="34" charset="0"/>
            </a:endParaRPr>
          </a:p>
          <a:p>
            <a:pPr marL="285750" indent="-285750">
              <a:buFont typeface="Arial" pitchFamily="34" charset="0"/>
              <a:buChar char="•"/>
            </a:pPr>
            <a:r>
              <a:rPr lang="vi-VN" sz="2000" dirty="0">
                <a:latin typeface="Candara" pitchFamily="34" charset="0"/>
              </a:rPr>
              <a:t>Ghidul furnizorilor de </a:t>
            </a:r>
            <a:r>
              <a:rPr lang="vi-VN" sz="2000" dirty="0" smtClean="0">
                <a:latin typeface="Candara" pitchFamily="34" charset="0"/>
              </a:rPr>
              <a:t>informaţii</a:t>
            </a:r>
            <a:r>
              <a:rPr lang="ro-RO" sz="2000" dirty="0" smtClean="0">
                <a:latin typeface="Candara" pitchFamily="34" charset="0"/>
              </a:rPr>
              <a:t>.</a:t>
            </a:r>
            <a:r>
              <a:rPr lang="vi-VN" sz="2000" dirty="0">
                <a:latin typeface="Candara" pitchFamily="34" charset="0"/>
              </a:rPr>
              <a:t>  </a:t>
            </a:r>
            <a:br>
              <a:rPr lang="vi-VN" sz="2000" dirty="0">
                <a:latin typeface="Candara" pitchFamily="34" charset="0"/>
              </a:rPr>
            </a:br>
            <a:r>
              <a:rPr lang="vi-VN" sz="2000" dirty="0">
                <a:latin typeface="Candara" pitchFamily="34" charset="0"/>
              </a:rPr>
              <a:t>Acest ghid este realizat de Comisia Europeană şi se adresează celor care gestionează site-uri ale UE (administratori, editori, furnizori de conţinut, dezvoltatori web şi contractanţi).</a:t>
            </a:r>
          </a:p>
          <a:p>
            <a:pPr marL="285750" indent="-285750">
              <a:buFont typeface="Arial" pitchFamily="34" charset="0"/>
              <a:buChar char="•"/>
            </a:pPr>
            <a:r>
              <a:rPr lang="vi-VN" sz="2000" dirty="0">
                <a:latin typeface="Candara" pitchFamily="34" charset="0"/>
              </a:rPr>
              <a:t>Identitatea vizuală a Comisiei </a:t>
            </a:r>
            <a:r>
              <a:rPr lang="vi-VN" sz="2000" dirty="0" smtClean="0">
                <a:latin typeface="Candara" pitchFamily="34" charset="0"/>
              </a:rPr>
              <a:t>Europene</a:t>
            </a:r>
            <a:r>
              <a:rPr lang="ro-RO" sz="2000" dirty="0" smtClean="0">
                <a:latin typeface="Candara" pitchFamily="34" charset="0"/>
              </a:rPr>
              <a:t>.</a:t>
            </a:r>
            <a:r>
              <a:rPr lang="vi-VN" sz="2000" dirty="0">
                <a:latin typeface="Candara" pitchFamily="34" charset="0"/>
              </a:rPr>
              <a:t>    </a:t>
            </a:r>
            <a:br>
              <a:rPr lang="vi-VN" sz="2000" dirty="0">
                <a:latin typeface="Candara" pitchFamily="34" charset="0"/>
              </a:rPr>
            </a:br>
            <a:r>
              <a:rPr lang="vi-VN" sz="2000" dirty="0">
                <a:latin typeface="Candara" pitchFamily="34" charset="0"/>
              </a:rPr>
              <a:t>Principiile de bază privind aplicarea logoului şi a identităţii vizuale a Comisiei Europene la diverse produse de comunicare.</a:t>
            </a:r>
          </a:p>
          <a:p>
            <a:pPr marL="285750" indent="-285750" algn="just">
              <a:buFont typeface="Arial" pitchFamily="34" charset="0"/>
              <a:buChar char="•"/>
            </a:pPr>
            <a:endParaRPr lang="en-US" sz="2000" dirty="0">
              <a:latin typeface="Candara" pitchFamily="34" charset="0"/>
            </a:endParaRPr>
          </a:p>
        </p:txBody>
      </p:sp>
      <p:pic>
        <p:nvPicPr>
          <p:cNvPr id="2050" name="Picture 2" descr="C:\Users\user\Desktop\hghg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89" y="5517232"/>
            <a:ext cx="7112462" cy="90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394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000"/>
                            </p:stCondLst>
                            <p:childTnLst>
                              <p:par>
                                <p:cTn id="13" presetID="22" presetClass="entr" presetSubtype="4" fill="hold" nodeType="afterEffect">
                                  <p:stCondLst>
                                    <p:cond delay="75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800219"/>
          </a:xfrm>
          <a:prstGeom prst="rect">
            <a:avLst/>
          </a:prstGeom>
          <a:noFill/>
        </p:spPr>
        <p:txBody>
          <a:bodyPr wrap="square" rtlCol="0">
            <a:spAutoFit/>
          </a:bodyPr>
          <a:lstStyle/>
          <a:p>
            <a:pPr algn="ctr"/>
            <a:r>
              <a:rPr lang="vi-VN" sz="2800" dirty="0">
                <a:solidFill>
                  <a:schemeClr val="bg1"/>
                </a:solidFill>
                <a:latin typeface="Candara" pitchFamily="34" charset="0"/>
              </a:rPr>
              <a:t>Politică lingvistică şi terminologie</a:t>
            </a:r>
          </a:p>
          <a:p>
            <a:pPr algn="ctr"/>
            <a:endParaRPr lang="en-US" dirty="0"/>
          </a:p>
        </p:txBody>
      </p:sp>
      <p:sp>
        <p:nvSpPr>
          <p:cNvPr id="3" name="TextBox 2"/>
          <p:cNvSpPr txBox="1"/>
          <p:nvPr/>
        </p:nvSpPr>
        <p:spPr>
          <a:xfrm>
            <a:off x="323528" y="1196752"/>
            <a:ext cx="8496944" cy="5078313"/>
          </a:xfrm>
          <a:prstGeom prst="rect">
            <a:avLst/>
          </a:prstGeom>
          <a:noFill/>
        </p:spPr>
        <p:txBody>
          <a:bodyPr wrap="square" rtlCol="0">
            <a:spAutoFit/>
          </a:bodyPr>
          <a:lstStyle/>
          <a:p>
            <a:pPr algn="just"/>
            <a:r>
              <a:rPr lang="vi-VN" dirty="0">
                <a:solidFill>
                  <a:schemeClr val="tx1">
                    <a:lumMod val="95000"/>
                    <a:lumOff val="5000"/>
                  </a:schemeClr>
                </a:solidFill>
                <a:latin typeface="Candara" pitchFamily="34" charset="0"/>
              </a:rPr>
              <a:t>Glosare tematice:</a:t>
            </a:r>
          </a:p>
          <a:p>
            <a:pPr marL="285750" indent="-285750" algn="just">
              <a:buFont typeface="Arial" pitchFamily="34" charset="0"/>
              <a:buChar char="•"/>
            </a:pPr>
            <a:r>
              <a:rPr lang="vi-VN" dirty="0">
                <a:solidFill>
                  <a:schemeClr val="tx1">
                    <a:lumMod val="95000"/>
                    <a:lumOff val="5000"/>
                  </a:schemeClr>
                </a:solidFill>
                <a:latin typeface="Candara" pitchFamily="34" charset="0"/>
              </a:rPr>
              <a:t>Agricultură  </a:t>
            </a:r>
          </a:p>
          <a:p>
            <a:pPr marL="285750" indent="-285750" algn="just">
              <a:buFont typeface="Arial" pitchFamily="34" charset="0"/>
              <a:buChar char="•"/>
            </a:pPr>
            <a:r>
              <a:rPr lang="vi-VN" dirty="0">
                <a:solidFill>
                  <a:schemeClr val="tx1">
                    <a:lumMod val="95000"/>
                    <a:lumOff val="5000"/>
                  </a:schemeClr>
                </a:solidFill>
                <a:latin typeface="Candara" pitchFamily="34" charset="0"/>
              </a:rPr>
              <a:t>Biosocietate  </a:t>
            </a:r>
          </a:p>
          <a:p>
            <a:pPr marL="285750" indent="-285750" algn="just">
              <a:buFont typeface="Arial" pitchFamily="34" charset="0"/>
              <a:buChar char="•"/>
            </a:pPr>
            <a:r>
              <a:rPr lang="vi-VN" dirty="0">
                <a:solidFill>
                  <a:schemeClr val="tx1">
                    <a:lumMod val="95000"/>
                    <a:lumOff val="5000"/>
                  </a:schemeClr>
                </a:solidFill>
                <a:latin typeface="Candara" pitchFamily="34" charset="0"/>
              </a:rPr>
              <a:t>Buget    </a:t>
            </a:r>
          </a:p>
          <a:p>
            <a:pPr marL="285750" indent="-285750" algn="just">
              <a:buFont typeface="Arial" pitchFamily="34" charset="0"/>
              <a:buChar char="•"/>
            </a:pPr>
            <a:r>
              <a:rPr lang="vi-VN" dirty="0">
                <a:solidFill>
                  <a:schemeClr val="tx1">
                    <a:lumMod val="95000"/>
                    <a:lumOff val="5000"/>
                  </a:schemeClr>
                </a:solidFill>
                <a:latin typeface="Candara" pitchFamily="34" charset="0"/>
              </a:rPr>
              <a:t>Vamă şi fiscalitate    </a:t>
            </a:r>
          </a:p>
          <a:p>
            <a:pPr marL="285750" indent="-285750" algn="just">
              <a:buFont typeface="Arial" pitchFamily="34" charset="0"/>
              <a:buChar char="•"/>
            </a:pPr>
            <a:r>
              <a:rPr lang="vi-VN" dirty="0">
                <a:solidFill>
                  <a:schemeClr val="tx1">
                    <a:lumMod val="95000"/>
                    <a:lumOff val="5000"/>
                  </a:schemeClr>
                </a:solidFill>
                <a:latin typeface="Candara" pitchFamily="34" charset="0"/>
              </a:rPr>
              <a:t>Extindere    </a:t>
            </a:r>
          </a:p>
          <a:p>
            <a:pPr marL="285750" indent="-285750" algn="just">
              <a:buFont typeface="Arial" pitchFamily="34" charset="0"/>
              <a:buChar char="•"/>
            </a:pPr>
            <a:r>
              <a:rPr lang="vi-VN" dirty="0">
                <a:solidFill>
                  <a:schemeClr val="tx1">
                    <a:lumMod val="95000"/>
                    <a:lumOff val="5000"/>
                  </a:schemeClr>
                </a:solidFill>
                <a:latin typeface="Candara" pitchFamily="34" charset="0"/>
                <a:hlinkClick r:id="rId2" tooltip="Întreprinderi şi industrie"/>
              </a:rPr>
              <a:t>Întreprinderi şi industrie</a:t>
            </a:r>
            <a:r>
              <a:rPr lang="vi-VN" dirty="0">
                <a:solidFill>
                  <a:schemeClr val="tx1">
                    <a:lumMod val="95000"/>
                    <a:lumOff val="5000"/>
                  </a:schemeClr>
                </a:solidFill>
                <a:latin typeface="Candara" pitchFamily="34" charset="0"/>
              </a:rPr>
              <a:t> </a:t>
            </a:r>
          </a:p>
          <a:p>
            <a:pPr marL="285750" indent="-285750" algn="just">
              <a:buFont typeface="Arial" pitchFamily="34" charset="0"/>
              <a:buChar char="•"/>
            </a:pPr>
            <a:r>
              <a:rPr lang="vi-VN" dirty="0">
                <a:solidFill>
                  <a:schemeClr val="tx1">
                    <a:lumMod val="95000"/>
                    <a:lumOff val="5000"/>
                  </a:schemeClr>
                </a:solidFill>
                <a:latin typeface="Candara" pitchFamily="34" charset="0"/>
              </a:rPr>
              <a:t>Mediu  </a:t>
            </a:r>
          </a:p>
          <a:p>
            <a:pPr marL="285750" indent="-285750" algn="just">
              <a:buFont typeface="Arial" pitchFamily="34" charset="0"/>
              <a:buChar char="•"/>
            </a:pPr>
            <a:r>
              <a:rPr lang="vi-VN" dirty="0">
                <a:solidFill>
                  <a:schemeClr val="tx1">
                    <a:lumMod val="95000"/>
                    <a:lumOff val="5000"/>
                  </a:schemeClr>
                </a:solidFill>
                <a:latin typeface="Candara" pitchFamily="34" charset="0"/>
              </a:rPr>
              <a:t>Convenţia europeană  </a:t>
            </a:r>
          </a:p>
          <a:p>
            <a:pPr marL="285750" indent="-285750" algn="just">
              <a:buFont typeface="Arial" pitchFamily="34" charset="0"/>
              <a:buChar char="•"/>
            </a:pPr>
            <a:r>
              <a:rPr lang="vi-VN" dirty="0">
                <a:solidFill>
                  <a:schemeClr val="tx1">
                    <a:lumMod val="95000"/>
                    <a:lumOff val="5000"/>
                  </a:schemeClr>
                </a:solidFill>
                <a:latin typeface="Candara" pitchFamily="34" charset="0"/>
              </a:rPr>
              <a:t>Ocuparea forţei de muncă şi relaţii industriale în Europa (EMIRE)  </a:t>
            </a:r>
          </a:p>
          <a:p>
            <a:pPr marL="285750" indent="-285750" algn="just">
              <a:buFont typeface="Arial" pitchFamily="34" charset="0"/>
              <a:buChar char="•"/>
            </a:pPr>
            <a:r>
              <a:rPr lang="vi-VN" dirty="0">
                <a:solidFill>
                  <a:schemeClr val="tx1">
                    <a:lumMod val="95000"/>
                    <a:lumOff val="5000"/>
                  </a:schemeClr>
                </a:solidFill>
                <a:latin typeface="Candara" pitchFamily="34" charset="0"/>
                <a:hlinkClick r:id="rId3"/>
              </a:rPr>
              <a:t>Reţeaua Judiciară Europeană în materie civilă şi comercială</a:t>
            </a:r>
            <a:r>
              <a:rPr lang="vi-VN" dirty="0">
                <a:solidFill>
                  <a:schemeClr val="tx1">
                    <a:lumMod val="95000"/>
                    <a:lumOff val="5000"/>
                  </a:schemeClr>
                </a:solidFill>
                <a:latin typeface="Candara" pitchFamily="34" charset="0"/>
              </a:rPr>
              <a:t> </a:t>
            </a:r>
          </a:p>
          <a:p>
            <a:pPr marL="285750" indent="-285750" algn="just">
              <a:buFont typeface="Arial" pitchFamily="34" charset="0"/>
              <a:buChar char="•"/>
            </a:pPr>
            <a:r>
              <a:rPr lang="vi-VN" dirty="0">
                <a:solidFill>
                  <a:schemeClr val="tx1">
                    <a:lumMod val="95000"/>
                    <a:lumOff val="5000"/>
                  </a:schemeClr>
                </a:solidFill>
                <a:latin typeface="Candara" pitchFamily="34" charset="0"/>
              </a:rPr>
              <a:t>Justiţie şi afaceri interne    </a:t>
            </a:r>
          </a:p>
          <a:p>
            <a:pPr marL="285750" indent="-285750" algn="just">
              <a:buFont typeface="Arial" pitchFamily="34" charset="0"/>
              <a:buChar char="•"/>
            </a:pPr>
            <a:r>
              <a:rPr lang="vi-VN" dirty="0">
                <a:solidFill>
                  <a:schemeClr val="tx1">
                    <a:lumMod val="95000"/>
                    <a:lumOff val="5000"/>
                  </a:schemeClr>
                </a:solidFill>
                <a:latin typeface="Candara" pitchFamily="34" charset="0"/>
              </a:rPr>
              <a:t>Glosar publicaţii multimedia  </a:t>
            </a:r>
          </a:p>
          <a:p>
            <a:pPr marL="285750" indent="-285750" algn="just">
              <a:buFont typeface="Arial" pitchFamily="34" charset="0"/>
              <a:buChar char="•"/>
            </a:pPr>
            <a:r>
              <a:rPr lang="vi-VN" dirty="0">
                <a:solidFill>
                  <a:schemeClr val="tx1">
                    <a:lumMod val="95000"/>
                    <a:lumOff val="5000"/>
                  </a:schemeClr>
                </a:solidFill>
                <a:latin typeface="Candara" pitchFamily="34" charset="0"/>
              </a:rPr>
              <a:t>Securitatea reţelelor informatice şi a datelor  </a:t>
            </a:r>
          </a:p>
          <a:p>
            <a:pPr marL="285750" indent="-285750" algn="just">
              <a:buFont typeface="Arial" pitchFamily="34" charset="0"/>
              <a:buChar char="•"/>
            </a:pPr>
            <a:r>
              <a:rPr lang="vi-VN" dirty="0">
                <a:solidFill>
                  <a:schemeClr val="tx1">
                    <a:lumMod val="95000"/>
                    <a:lumOff val="5000"/>
                  </a:schemeClr>
                </a:solidFill>
                <a:latin typeface="Candara" pitchFamily="34" charset="0"/>
                <a:hlinkClick r:id="rId4"/>
              </a:rPr>
              <a:t>Procedura legislativă ordinară (fosta „codecizie”)</a:t>
            </a:r>
            <a:r>
              <a:rPr lang="vi-VN" dirty="0">
                <a:solidFill>
                  <a:schemeClr val="tx1">
                    <a:lumMod val="95000"/>
                    <a:lumOff val="5000"/>
                  </a:schemeClr>
                </a:solidFill>
                <a:latin typeface="Candara" pitchFamily="34" charset="0"/>
              </a:rPr>
              <a:t> </a:t>
            </a:r>
          </a:p>
          <a:p>
            <a:pPr marL="285750" indent="-285750" algn="just">
              <a:buFont typeface="Arial" pitchFamily="34" charset="0"/>
              <a:buChar char="•"/>
            </a:pPr>
            <a:r>
              <a:rPr lang="vi-VN" dirty="0">
                <a:solidFill>
                  <a:schemeClr val="tx1">
                    <a:lumMod val="95000"/>
                    <a:lumOff val="5000"/>
                  </a:schemeClr>
                </a:solidFill>
                <a:latin typeface="Candara" pitchFamily="34" charset="0"/>
                <a:hlinkClick r:id="rId5"/>
              </a:rPr>
              <a:t>Achiziţii publice - coduri CPV</a:t>
            </a:r>
            <a:r>
              <a:rPr lang="vi-VN" dirty="0">
                <a:solidFill>
                  <a:schemeClr val="tx1">
                    <a:lumMod val="95000"/>
                    <a:lumOff val="5000"/>
                  </a:schemeClr>
                </a:solidFill>
                <a:latin typeface="Candara" pitchFamily="34" charset="0"/>
              </a:rPr>
              <a:t> </a:t>
            </a:r>
          </a:p>
          <a:p>
            <a:pPr marL="285750" indent="-285750" algn="just">
              <a:buFont typeface="Arial" pitchFamily="34" charset="0"/>
              <a:buChar char="•"/>
            </a:pPr>
            <a:r>
              <a:rPr lang="vi-VN" dirty="0">
                <a:solidFill>
                  <a:schemeClr val="tx1">
                    <a:lumMod val="95000"/>
                    <a:lumOff val="5000"/>
                  </a:schemeClr>
                </a:solidFill>
                <a:latin typeface="Candara" pitchFamily="34" charset="0"/>
                <a:hlinkClick r:id="rId6" tooltip="Dezvoltare regională"/>
              </a:rPr>
              <a:t>Dezvoltare regională</a:t>
            </a:r>
            <a:r>
              <a:rPr lang="vi-VN" dirty="0">
                <a:solidFill>
                  <a:schemeClr val="tx1">
                    <a:lumMod val="95000"/>
                    <a:lumOff val="5000"/>
                  </a:schemeClr>
                </a:solidFill>
                <a:latin typeface="Candara" pitchFamily="34" charset="0"/>
              </a:rPr>
              <a:t> </a:t>
            </a:r>
          </a:p>
          <a:p>
            <a:pPr marL="285750" indent="-285750" algn="just">
              <a:buFont typeface="Arial" pitchFamily="34" charset="0"/>
              <a:buChar char="•"/>
            </a:pPr>
            <a:r>
              <a:rPr lang="vi-VN" dirty="0">
                <a:solidFill>
                  <a:schemeClr val="tx1">
                    <a:lumMod val="95000"/>
                    <a:lumOff val="5000"/>
                  </a:schemeClr>
                </a:solidFill>
                <a:latin typeface="Candara" pitchFamily="34" charset="0"/>
              </a:rPr>
              <a:t>Glosare de termeni pentru traduceri  </a:t>
            </a:r>
          </a:p>
        </p:txBody>
      </p:sp>
    </p:spTree>
    <p:extLst>
      <p:ext uri="{BB962C8B-B14F-4D97-AF65-F5344CB8AC3E}">
        <p14:creationId xmlns:p14="http://schemas.microsoft.com/office/powerpoint/2010/main" val="23072649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500"/>
                            </p:stCondLst>
                            <p:childTnLst>
                              <p:par>
                                <p:cTn id="22" presetID="26" presetClass="entr" presetSubtype="0" fill="hold" grpId="0" nodeType="afterEffect">
                                  <p:stCondLst>
                                    <p:cond delay="75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290">
                                          <p:stCondLst>
                                            <p:cond delay="0"/>
                                          </p:stCondLst>
                                        </p:cTn>
                                        <p:tgtEl>
                                          <p:spTgt spid="3"/>
                                        </p:tgtEl>
                                      </p:cBhvr>
                                    </p:animEffect>
                                    <p:anim calcmode="lin" valueType="num">
                                      <p:cBhvr>
                                        <p:cTn id="25"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gtEl>
                                      </p:cBhvr>
                                      <p:to x="100000" y="60000"/>
                                    </p:animScale>
                                    <p:animScale>
                                      <p:cBhvr>
                                        <p:cTn id="31" dur="83" decel="50000">
                                          <p:stCondLst>
                                            <p:cond delay="338"/>
                                          </p:stCondLst>
                                        </p:cTn>
                                        <p:tgtEl>
                                          <p:spTgt spid="3"/>
                                        </p:tgtEl>
                                      </p:cBhvr>
                                      <p:to x="100000" y="100000"/>
                                    </p:animScale>
                                    <p:animScale>
                                      <p:cBhvr>
                                        <p:cTn id="32" dur="13">
                                          <p:stCondLst>
                                            <p:cond delay="656"/>
                                          </p:stCondLst>
                                        </p:cTn>
                                        <p:tgtEl>
                                          <p:spTgt spid="3"/>
                                        </p:tgtEl>
                                      </p:cBhvr>
                                      <p:to x="100000" y="80000"/>
                                    </p:animScale>
                                    <p:animScale>
                                      <p:cBhvr>
                                        <p:cTn id="33" dur="83" decel="50000">
                                          <p:stCondLst>
                                            <p:cond delay="669"/>
                                          </p:stCondLst>
                                        </p:cTn>
                                        <p:tgtEl>
                                          <p:spTgt spid="3"/>
                                        </p:tgtEl>
                                      </p:cBhvr>
                                      <p:to x="100000" y="100000"/>
                                    </p:animScale>
                                    <p:animScale>
                                      <p:cBhvr>
                                        <p:cTn id="34" dur="13">
                                          <p:stCondLst>
                                            <p:cond delay="821"/>
                                          </p:stCondLst>
                                        </p:cTn>
                                        <p:tgtEl>
                                          <p:spTgt spid="3"/>
                                        </p:tgtEl>
                                      </p:cBhvr>
                                      <p:to x="100000" y="90000"/>
                                    </p:animScale>
                                    <p:animScale>
                                      <p:cBhvr>
                                        <p:cTn id="35" dur="83" decel="50000">
                                          <p:stCondLst>
                                            <p:cond delay="834"/>
                                          </p:stCondLst>
                                        </p:cTn>
                                        <p:tgtEl>
                                          <p:spTgt spid="3"/>
                                        </p:tgtEl>
                                      </p:cBhvr>
                                      <p:to x="100000" y="100000"/>
                                    </p:animScale>
                                    <p:animScale>
                                      <p:cBhvr>
                                        <p:cTn id="36" dur="13">
                                          <p:stCondLst>
                                            <p:cond delay="904"/>
                                          </p:stCondLst>
                                        </p:cTn>
                                        <p:tgtEl>
                                          <p:spTgt spid="3"/>
                                        </p:tgtEl>
                                      </p:cBhvr>
                                      <p:to x="100000" y="95000"/>
                                    </p:animScale>
                                    <p:animScale>
                                      <p:cBhvr>
                                        <p:cTn id="37"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JH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05264"/>
            <a:ext cx="4211960"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797152"/>
            <a:ext cx="8640960" cy="461665"/>
          </a:xfrm>
          <a:prstGeom prst="rect">
            <a:avLst/>
          </a:prstGeom>
          <a:noFill/>
        </p:spPr>
        <p:txBody>
          <a:bodyPr wrap="square" rtlCol="0">
            <a:spAutoFit/>
          </a:bodyPr>
          <a:lstStyle/>
          <a:p>
            <a:r>
              <a:rPr lang="en-US" sz="2400" b="1" dirty="0">
                <a:solidFill>
                  <a:srgbClr val="FF0000"/>
                </a:solidFill>
              </a:rPr>
              <a:t>http://europa.eu/index_ro.htm</a:t>
            </a:r>
          </a:p>
        </p:txBody>
      </p:sp>
      <p:sp>
        <p:nvSpPr>
          <p:cNvPr id="6" name="TextBox 5"/>
          <p:cNvSpPr txBox="1"/>
          <p:nvPr/>
        </p:nvSpPr>
        <p:spPr>
          <a:xfrm>
            <a:off x="235846" y="2254389"/>
            <a:ext cx="8640960" cy="1077218"/>
          </a:xfrm>
          <a:prstGeom prst="rect">
            <a:avLst/>
          </a:prstGeom>
          <a:noFill/>
        </p:spPr>
        <p:txBody>
          <a:bodyPr wrap="square" rtlCol="0">
            <a:spAutoFit/>
          </a:bodyPr>
          <a:lstStyle/>
          <a:p>
            <a:pPr algn="ctr"/>
            <a:r>
              <a:rPr lang="ro-RO" sz="3200" dirty="0" smtClean="0">
                <a:solidFill>
                  <a:schemeClr val="bg1"/>
                </a:solidFill>
              </a:rPr>
              <a:t>Sfârşit.</a:t>
            </a:r>
            <a:endParaRPr lang="en-US" sz="3200" dirty="0" smtClean="0">
              <a:solidFill>
                <a:schemeClr val="bg1"/>
              </a:solidFill>
            </a:endParaRPr>
          </a:p>
          <a:p>
            <a:pPr algn="ctr"/>
            <a:r>
              <a:rPr lang="en-US" sz="3200" dirty="0" smtClean="0">
                <a:solidFill>
                  <a:schemeClr val="bg1"/>
                </a:solidFill>
              </a:rPr>
              <a:t>V</a:t>
            </a:r>
            <a:r>
              <a:rPr lang="ro-RO" sz="3200" dirty="0" smtClean="0">
                <a:solidFill>
                  <a:schemeClr val="bg1"/>
                </a:solidFill>
              </a:rPr>
              <a:t>ă mulțumim pentru atenție!</a:t>
            </a:r>
            <a:endParaRPr lang="en-US" sz="3200" dirty="0">
              <a:solidFill>
                <a:schemeClr val="bg1"/>
              </a:solidFill>
            </a:endParaRPr>
          </a:p>
        </p:txBody>
      </p:sp>
      <p:sp>
        <p:nvSpPr>
          <p:cNvPr id="2" name="TextBox 1"/>
          <p:cNvSpPr txBox="1"/>
          <p:nvPr/>
        </p:nvSpPr>
        <p:spPr>
          <a:xfrm>
            <a:off x="5397252" y="5027983"/>
            <a:ext cx="3456384" cy="1477328"/>
          </a:xfrm>
          <a:prstGeom prst="rect">
            <a:avLst/>
          </a:prstGeom>
          <a:noFill/>
        </p:spPr>
        <p:txBody>
          <a:bodyPr wrap="square" rtlCol="0">
            <a:spAutoFit/>
          </a:bodyPr>
          <a:lstStyle/>
          <a:p>
            <a:pPr algn="ctr"/>
            <a:r>
              <a:rPr lang="ro-RO" dirty="0" smtClean="0">
                <a:solidFill>
                  <a:srgbClr val="002060"/>
                </a:solidFill>
              </a:rPr>
              <a:t>Realizat de:</a:t>
            </a:r>
          </a:p>
          <a:p>
            <a:pPr algn="ctr"/>
            <a:r>
              <a:rPr lang="ro-RO" dirty="0" smtClean="0">
                <a:solidFill>
                  <a:srgbClr val="002060"/>
                </a:solidFill>
              </a:rPr>
              <a:t>Alina Amuza – voluntar;</a:t>
            </a:r>
          </a:p>
          <a:p>
            <a:pPr algn="ctr"/>
            <a:r>
              <a:rPr lang="ro-RO" dirty="0" smtClean="0">
                <a:solidFill>
                  <a:srgbClr val="002060"/>
                </a:solidFill>
              </a:rPr>
              <a:t>Vlăduț </a:t>
            </a:r>
            <a:r>
              <a:rPr lang="ro-RO" dirty="0">
                <a:solidFill>
                  <a:srgbClr val="002060"/>
                </a:solidFill>
              </a:rPr>
              <a:t>Andreescu</a:t>
            </a:r>
            <a:r>
              <a:rPr lang="ro-RO" dirty="0" smtClean="0">
                <a:solidFill>
                  <a:srgbClr val="002060"/>
                </a:solidFill>
              </a:rPr>
              <a:t> – ED </a:t>
            </a:r>
            <a:r>
              <a:rPr lang="ro-RO" dirty="0">
                <a:solidFill>
                  <a:srgbClr val="002060"/>
                </a:solidFill>
              </a:rPr>
              <a:t>Târgoviște</a:t>
            </a:r>
            <a:r>
              <a:rPr lang="ro-RO" dirty="0" smtClean="0">
                <a:solidFill>
                  <a:srgbClr val="002060"/>
                </a:solidFill>
              </a:rPr>
              <a:t>.</a:t>
            </a:r>
          </a:p>
          <a:p>
            <a:pPr algn="ctr"/>
            <a:r>
              <a:rPr lang="ro-RO" dirty="0" smtClean="0">
                <a:solidFill>
                  <a:srgbClr val="002060"/>
                </a:solidFill>
              </a:rPr>
              <a:t>11.03.2013</a:t>
            </a:r>
            <a:endParaRPr lang="en-US" dirty="0">
              <a:solidFill>
                <a:srgbClr val="002060"/>
              </a:solidFill>
            </a:endParaRPr>
          </a:p>
        </p:txBody>
      </p:sp>
      <p:pic>
        <p:nvPicPr>
          <p:cNvPr id="40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7617" cy="22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9390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6500"/>
                            </p:stCondLst>
                            <p:childTnLst>
                              <p:par>
                                <p:cTn id="13" presetID="38" presetClass="entr" presetSubtype="0" accel="50000" fill="hold" grpId="1" nodeType="after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set>
                                      <p:cBhvr>
                                        <p:cTn id="15" dur="455" fill="hold">
                                          <p:stCondLst>
                                            <p:cond delay="0"/>
                                          </p:stCondLst>
                                        </p:cTn>
                                        <p:tgtEl>
                                          <p:spTgt spid="5"/>
                                        </p:tgtEl>
                                        <p:attrNameLst>
                                          <p:attrName>style.rotation</p:attrName>
                                        </p:attrNameLst>
                                      </p:cBhvr>
                                      <p:to>
                                        <p:strVal val="-45.0"/>
                                      </p:to>
                                    </p:set>
                                    <p:anim calcmode="lin" valueType="num">
                                      <p:cBhvr>
                                        <p:cTn id="1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31500"/>
                            </p:stCondLst>
                            <p:childTnLst>
                              <p:par>
                                <p:cTn id="21" presetID="34" presetClass="emph" presetSubtype="0" fill="hold" grpId="0" nodeType="afterEffect">
                                  <p:stCondLst>
                                    <p:cond delay="0"/>
                                  </p:stCondLst>
                                  <p:iterate type="lt">
                                    <p:tmPct val="10000"/>
                                  </p:iterate>
                                  <p:childTnLst>
                                    <p:animMotion origin="layout" path="M 0 -1.85185E-6 L 0 -0.11759 " pathEditMode="relative" rAng="0" ptsTypes="AA">
                                      <p:cBhvr>
                                        <p:cTn id="22" dur="250" accel="50000" decel="50000" autoRev="1" fill="hold">
                                          <p:stCondLst>
                                            <p:cond delay="0"/>
                                          </p:stCondLst>
                                        </p:cTn>
                                        <p:tgtEl>
                                          <p:spTgt spid="5"/>
                                        </p:tgtEl>
                                        <p:attrNameLst>
                                          <p:attrName>ppt_x</p:attrName>
                                          <p:attrName>ppt_y</p:attrName>
                                        </p:attrNameLst>
                                      </p:cBhvr>
                                      <p:rCtr x="0" y="-5880"/>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h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19" y="692696"/>
            <a:ext cx="7319562" cy="5850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81337"/>
            <a:ext cx="9144000" cy="584775"/>
          </a:xfrm>
          <a:prstGeom prst="rect">
            <a:avLst/>
          </a:prstGeom>
          <a:noFill/>
        </p:spPr>
        <p:txBody>
          <a:bodyPr wrap="square" rtlCol="0">
            <a:spAutoFit/>
          </a:bodyPr>
          <a:lstStyle/>
          <a:p>
            <a:pPr algn="ctr"/>
            <a:r>
              <a:rPr lang="ro-RO" sz="3200" dirty="0" smtClean="0">
                <a:solidFill>
                  <a:schemeClr val="bg1"/>
                </a:solidFill>
              </a:rPr>
              <a:t>Prezentare Generală</a:t>
            </a:r>
            <a:endParaRPr lang="en-US" sz="3200" dirty="0">
              <a:solidFill>
                <a:schemeClr val="bg1"/>
              </a:solidFill>
            </a:endParaRPr>
          </a:p>
        </p:txBody>
      </p:sp>
    </p:spTree>
    <p:extLst>
      <p:ext uri="{BB962C8B-B14F-4D97-AF65-F5344CB8AC3E}">
        <p14:creationId xmlns:p14="http://schemas.microsoft.com/office/powerpoint/2010/main" val="16125375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4" presetClass="entr" presetSubtype="10"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178"/>
            <a:ext cx="9144000" cy="646331"/>
          </a:xfrm>
          <a:prstGeom prst="rect">
            <a:avLst/>
          </a:prstGeom>
          <a:noFill/>
        </p:spPr>
        <p:txBody>
          <a:bodyPr wrap="square" rtlCol="0">
            <a:spAutoFit/>
          </a:bodyPr>
          <a:lstStyle/>
          <a:p>
            <a:pPr algn="ctr"/>
            <a:r>
              <a:rPr lang="en-US" sz="3600" dirty="0" smtClean="0">
                <a:solidFill>
                  <a:schemeClr val="bg1"/>
                </a:solidFill>
              </a:rPr>
              <a:t>Col</a:t>
            </a:r>
            <a:r>
              <a:rPr lang="ro-RO" sz="3600" dirty="0" smtClean="0">
                <a:solidFill>
                  <a:schemeClr val="bg1"/>
                </a:solidFill>
              </a:rPr>
              <a:t>ţul copiilor</a:t>
            </a:r>
            <a:endParaRPr lang="en-US" sz="3600" dirty="0">
              <a:solidFill>
                <a:schemeClr val="bg1"/>
              </a:solidFill>
            </a:endParaRPr>
          </a:p>
        </p:txBody>
      </p:sp>
      <p:pic>
        <p:nvPicPr>
          <p:cNvPr id="3076" name="Picture 4" descr="C:\Users\user\Desktop\h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15681"/>
            <a:ext cx="30289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dghh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780" y="274234"/>
            <a:ext cx="2888028" cy="1210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484784"/>
            <a:ext cx="8496944" cy="1200329"/>
          </a:xfrm>
          <a:prstGeom prst="rect">
            <a:avLst/>
          </a:prstGeom>
          <a:noFill/>
        </p:spPr>
        <p:txBody>
          <a:bodyPr wrap="square" rtlCol="0">
            <a:spAutoFit/>
          </a:bodyPr>
          <a:lstStyle/>
          <a:p>
            <a:pPr algn="just"/>
            <a:r>
              <a:rPr lang="ro-RO" dirty="0" smtClean="0"/>
              <a:t>	</a:t>
            </a:r>
            <a:r>
              <a:rPr lang="vi-VN" dirty="0" smtClean="0"/>
              <a:t>Site-ul </a:t>
            </a:r>
            <a:r>
              <a:rPr lang="vi-VN" dirty="0"/>
              <a:t>UE despre drepturile copiilor este destinat copiilor şi </a:t>
            </a:r>
            <a:r>
              <a:rPr lang="vi-VN" dirty="0" smtClean="0"/>
              <a:t>adolescenţilor! </a:t>
            </a:r>
            <a:r>
              <a:rPr lang="vi-VN" dirty="0"/>
              <a:t>Joacă diverse jocuri, uită-te la desene animate şi informează-te despre drepturile tale. Tot aici poţi afla pe cine să contactezi dacă simţi că nu eşti tratat corect. Oli, Ana şi prietenii lor îţi vor arăta ce trebuie să faci!</a:t>
            </a:r>
            <a:endParaRPr lang="en-US" dirty="0"/>
          </a:p>
        </p:txBody>
      </p:sp>
      <p:sp>
        <p:nvSpPr>
          <p:cNvPr id="4" name="TextBox 3"/>
          <p:cNvSpPr txBox="1"/>
          <p:nvPr/>
        </p:nvSpPr>
        <p:spPr>
          <a:xfrm>
            <a:off x="418322" y="2915681"/>
            <a:ext cx="4585726" cy="3139321"/>
          </a:xfrm>
          <a:prstGeom prst="rect">
            <a:avLst/>
          </a:prstGeom>
          <a:noFill/>
        </p:spPr>
        <p:txBody>
          <a:bodyPr wrap="square" rtlCol="0">
            <a:spAutoFit/>
          </a:bodyPr>
          <a:lstStyle/>
          <a:p>
            <a:pPr algn="just"/>
            <a:r>
              <a:rPr lang="ro-RO" dirty="0" smtClean="0"/>
              <a:t>	</a:t>
            </a:r>
            <a:r>
              <a:rPr lang="vi-VN" dirty="0" smtClean="0"/>
              <a:t>UE </a:t>
            </a:r>
            <a:r>
              <a:rPr lang="vi-VN" dirty="0"/>
              <a:t>depune eforturi pentru a îmbunătăţi viaţa copiilor şi a tinerilor. Trebuie să îţi cunoşti drepturile, să ştii la ce te poţi aştepta din partea celor din jur şi cu ceea ce nu trebuie să fii de acord</a:t>
            </a:r>
            <a:r>
              <a:rPr lang="vi-VN" dirty="0" smtClean="0"/>
              <a:t>!</a:t>
            </a:r>
            <a:endParaRPr lang="ro-RO" dirty="0" smtClean="0"/>
          </a:p>
          <a:p>
            <a:pPr algn="just"/>
            <a:endParaRPr lang="vi-VN" dirty="0"/>
          </a:p>
          <a:p>
            <a:pPr algn="just"/>
            <a:r>
              <a:rPr lang="ro-RO" dirty="0" smtClean="0"/>
              <a:t>	</a:t>
            </a:r>
            <a:r>
              <a:rPr lang="vi-VN" dirty="0" smtClean="0"/>
              <a:t>Sunt </a:t>
            </a:r>
            <a:r>
              <a:rPr lang="vi-VN" dirty="0"/>
              <a:t>atât de multe de aflat, iar aceasta este cea mai bună modalitate prin care o poţi face – prin jocuri! Distracţie plăcută!</a:t>
            </a:r>
          </a:p>
          <a:p>
            <a:pPr algn="just"/>
            <a:r>
              <a:rPr lang="en-US" b="1" dirty="0">
                <a:solidFill>
                  <a:srgbClr val="FF0000"/>
                </a:solidFill>
              </a:rPr>
              <a:t>http://</a:t>
            </a:r>
            <a:r>
              <a:rPr lang="en-US" b="1" dirty="0" smtClean="0">
                <a:solidFill>
                  <a:srgbClr val="FF0000"/>
                </a:solidFill>
              </a:rPr>
              <a:t>europa.eu/kids-corner/index_ro.htm</a:t>
            </a:r>
            <a:endParaRPr lang="en-US" b="1" dirty="0">
              <a:solidFill>
                <a:srgbClr val="FF0000"/>
              </a:solidFill>
            </a:endParaRPr>
          </a:p>
        </p:txBody>
      </p:sp>
    </p:spTree>
    <p:extLst>
      <p:ext uri="{BB962C8B-B14F-4D97-AF65-F5344CB8AC3E}">
        <p14:creationId xmlns:p14="http://schemas.microsoft.com/office/powerpoint/2010/main" val="13494272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3" presetClass="entr" presetSubtype="16"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par>
                          <p:cTn id="22" fill="hold">
                            <p:stCondLst>
                              <p:cond delay="5500"/>
                            </p:stCondLst>
                            <p:childTnLst>
                              <p:par>
                                <p:cTn id="23" presetID="53" presetClass="entr" presetSubtype="16" fill="hold" nodeType="afterEffect">
                                  <p:stCondLst>
                                    <p:cond delay="100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par>
                          <p:cTn id="28" fill="hold">
                            <p:stCondLst>
                              <p:cond delay="7000"/>
                            </p:stCondLst>
                            <p:childTnLst>
                              <p:par>
                                <p:cTn id="29" presetID="53" presetClass="entr" presetSubtype="16" fill="hold" nodeType="afterEffect">
                                  <p:stCondLst>
                                    <p:cond delay="100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4">
                                            <p:txEl>
                                              <p:pRg st="3" end="3"/>
                                            </p:txEl>
                                          </p:spTgt>
                                        </p:tgtEl>
                                      </p:cBhvr>
                                    </p:animEffect>
                                  </p:childTnLst>
                                </p:cTn>
                              </p:par>
                            </p:childTnLst>
                          </p:cTn>
                        </p:par>
                        <p:par>
                          <p:cTn id="34" fill="hold">
                            <p:stCondLst>
                              <p:cond delay="8500"/>
                            </p:stCondLst>
                            <p:childTnLst>
                              <p:par>
                                <p:cTn id="35" presetID="15" presetClass="entr" presetSubtype="0" fill="hold" nodeType="afterEffect">
                                  <p:stCondLst>
                                    <p:cond delay="1250"/>
                                  </p:stCondLst>
                                  <p:childTnLst>
                                    <p:set>
                                      <p:cBhvr>
                                        <p:cTn id="36" dur="1" fill="hold">
                                          <p:stCondLst>
                                            <p:cond delay="0"/>
                                          </p:stCondLst>
                                        </p:cTn>
                                        <p:tgtEl>
                                          <p:spTgt spid="3076"/>
                                        </p:tgtEl>
                                        <p:attrNameLst>
                                          <p:attrName>style.visibility</p:attrName>
                                        </p:attrNameLst>
                                      </p:cBhvr>
                                      <p:to>
                                        <p:strVal val="visible"/>
                                      </p:to>
                                    </p:set>
                                    <p:anim calcmode="lin" valueType="num">
                                      <p:cBhvr>
                                        <p:cTn id="37" dur="1000" fill="hold"/>
                                        <p:tgtEl>
                                          <p:spTgt spid="3076"/>
                                        </p:tgtEl>
                                        <p:attrNameLst>
                                          <p:attrName>ppt_w</p:attrName>
                                        </p:attrNameLst>
                                      </p:cBhvr>
                                      <p:tavLst>
                                        <p:tav tm="0">
                                          <p:val>
                                            <p:fltVal val="0"/>
                                          </p:val>
                                        </p:tav>
                                        <p:tav tm="100000">
                                          <p:val>
                                            <p:strVal val="#ppt_w"/>
                                          </p:val>
                                        </p:tav>
                                      </p:tavLst>
                                    </p:anim>
                                    <p:anim calcmode="lin" valueType="num">
                                      <p:cBhvr>
                                        <p:cTn id="38" dur="1000" fill="hold"/>
                                        <p:tgtEl>
                                          <p:spTgt spid="3076"/>
                                        </p:tgtEl>
                                        <p:attrNameLst>
                                          <p:attrName>ppt_h</p:attrName>
                                        </p:attrNameLst>
                                      </p:cBhvr>
                                      <p:tavLst>
                                        <p:tav tm="0">
                                          <p:val>
                                            <p:fltVal val="0"/>
                                          </p:val>
                                        </p:tav>
                                        <p:tav tm="100000">
                                          <p:val>
                                            <p:strVal val="#ppt_h"/>
                                          </p:val>
                                        </p:tav>
                                      </p:tavLst>
                                    </p:anim>
                                    <p:anim calcmode="lin" valueType="num">
                                      <p:cBhvr>
                                        <p:cTn id="3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esktop\PhotoSha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356398"/>
            <a:ext cx="4866523" cy="1904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C:\Users\user\Desktop\PhotoSha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67" y="4356398"/>
            <a:ext cx="4165714" cy="190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3" name="Picture 7" descr="C:\Users\user\Desktop\iytu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4744"/>
            <a:ext cx="3581400" cy="3000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1124744"/>
            <a:ext cx="4824536" cy="3400931"/>
          </a:xfrm>
          <a:prstGeom prst="rect">
            <a:avLst/>
          </a:prstGeom>
          <a:noFill/>
        </p:spPr>
        <p:txBody>
          <a:bodyPr wrap="square" rtlCol="0">
            <a:spAutoFit/>
          </a:bodyPr>
          <a:lstStyle/>
          <a:p>
            <a:pPr algn="just"/>
            <a:r>
              <a:rPr lang="ro-RO" sz="1700" dirty="0" smtClean="0"/>
              <a:t>	</a:t>
            </a:r>
            <a:r>
              <a:rPr lang="vi-VN" dirty="0" smtClean="0">
                <a:latin typeface="Candara" pitchFamily="34" charset="0"/>
              </a:rPr>
              <a:t>Ce </a:t>
            </a:r>
            <a:r>
              <a:rPr lang="vi-VN" dirty="0">
                <a:latin typeface="Candara" pitchFamily="34" charset="0"/>
              </a:rPr>
              <a:t>ştii despre Uniunea Europeană (UE</a:t>
            </a:r>
            <a:r>
              <a:rPr lang="vi-VN" dirty="0" smtClean="0">
                <a:latin typeface="Candara" pitchFamily="34" charset="0"/>
              </a:rPr>
              <a:t>)?</a:t>
            </a:r>
            <a:endParaRPr lang="vi-VN" dirty="0">
              <a:latin typeface="Candara" pitchFamily="34" charset="0"/>
            </a:endParaRPr>
          </a:p>
          <a:p>
            <a:pPr algn="just"/>
            <a:r>
              <a:rPr lang="ro-RO" dirty="0" smtClean="0">
                <a:latin typeface="Candara" pitchFamily="34" charset="0"/>
              </a:rPr>
              <a:t>	</a:t>
            </a:r>
            <a:r>
              <a:rPr lang="vi-VN" dirty="0" smtClean="0">
                <a:latin typeface="Candara" pitchFamily="34" charset="0"/>
              </a:rPr>
              <a:t>Ştiai </a:t>
            </a:r>
            <a:r>
              <a:rPr lang="vi-VN" dirty="0">
                <a:latin typeface="Candara" pitchFamily="34" charset="0"/>
              </a:rPr>
              <a:t>că aici trăieşte o populaţie de peste 500 de milioane de locuitori?</a:t>
            </a:r>
          </a:p>
          <a:p>
            <a:pPr algn="just"/>
            <a:r>
              <a:rPr lang="ro-RO" dirty="0" smtClean="0">
                <a:latin typeface="Candara" pitchFamily="34" charset="0"/>
              </a:rPr>
              <a:t>	</a:t>
            </a:r>
            <a:r>
              <a:rPr lang="vi-VN" dirty="0" smtClean="0">
                <a:latin typeface="Candara" pitchFamily="34" charset="0"/>
              </a:rPr>
              <a:t>Ştiai </a:t>
            </a:r>
            <a:r>
              <a:rPr lang="vi-VN" dirty="0">
                <a:latin typeface="Candara" pitchFamily="34" charset="0"/>
              </a:rPr>
              <a:t>că în Uniunea Europeană se vorbesc 23 de limbi oficiale?</a:t>
            </a:r>
          </a:p>
          <a:p>
            <a:pPr algn="just"/>
            <a:r>
              <a:rPr lang="ro-RO" dirty="0" smtClean="0">
                <a:latin typeface="Candara" pitchFamily="34" charset="0"/>
              </a:rPr>
              <a:t>	</a:t>
            </a:r>
            <a:r>
              <a:rPr lang="vi-VN" dirty="0" smtClean="0">
                <a:latin typeface="Candara" pitchFamily="34" charset="0"/>
              </a:rPr>
              <a:t>Ştiai </a:t>
            </a:r>
            <a:r>
              <a:rPr lang="vi-VN" dirty="0">
                <a:latin typeface="Candara" pitchFamily="34" charset="0"/>
              </a:rPr>
              <a:t>că Uniunea a fost creată în urmă cu peste 50 de ani şi s-a extins de la 6 la 27 de ţări?</a:t>
            </a:r>
          </a:p>
          <a:p>
            <a:pPr algn="just"/>
            <a:r>
              <a:rPr lang="ro-RO" dirty="0" smtClean="0">
                <a:latin typeface="Candara" pitchFamily="34" charset="0"/>
              </a:rPr>
              <a:t>	</a:t>
            </a:r>
            <a:r>
              <a:rPr lang="vi-VN" dirty="0" smtClean="0">
                <a:latin typeface="Candara" pitchFamily="34" charset="0"/>
              </a:rPr>
              <a:t>Ai </a:t>
            </a:r>
            <a:r>
              <a:rPr lang="vi-VN" dirty="0">
                <a:latin typeface="Candara" pitchFamily="34" charset="0"/>
              </a:rPr>
              <a:t>auzit despre drapelul european cu douăsprezece steluţe aurii pe fond albastru</a:t>
            </a:r>
            <a:r>
              <a:rPr lang="vi-VN" dirty="0" smtClean="0">
                <a:latin typeface="Candara" pitchFamily="34" charset="0"/>
              </a:rPr>
              <a:t>?</a:t>
            </a:r>
            <a:endParaRPr lang="en-US" dirty="0" smtClean="0">
              <a:latin typeface="Candara" pitchFamily="34" charset="0"/>
            </a:endParaRPr>
          </a:p>
          <a:p>
            <a:pPr algn="just"/>
            <a:endParaRPr lang="en-US" sz="1700" dirty="0"/>
          </a:p>
        </p:txBody>
      </p:sp>
      <p:sp>
        <p:nvSpPr>
          <p:cNvPr id="4" name="TextBox 3"/>
          <p:cNvSpPr txBox="1"/>
          <p:nvPr/>
        </p:nvSpPr>
        <p:spPr>
          <a:xfrm>
            <a:off x="0" y="262970"/>
            <a:ext cx="9144000" cy="1138773"/>
          </a:xfrm>
          <a:prstGeom prst="rect">
            <a:avLst/>
          </a:prstGeom>
          <a:noFill/>
        </p:spPr>
        <p:txBody>
          <a:bodyPr wrap="square" rtlCol="0">
            <a:spAutoFit/>
          </a:bodyPr>
          <a:lstStyle/>
          <a:p>
            <a:pPr algn="ctr"/>
            <a:r>
              <a:rPr lang="en-US" sz="3200" b="1" dirty="0">
                <a:solidFill>
                  <a:schemeClr val="bg1"/>
                </a:solidFill>
                <a:latin typeface="Candara" pitchFamily="34" charset="0"/>
              </a:rPr>
              <a:t>UE: </a:t>
            </a:r>
            <a:r>
              <a:rPr lang="en-US" sz="3200" b="1" dirty="0" err="1">
                <a:solidFill>
                  <a:schemeClr val="bg1"/>
                </a:solidFill>
                <a:latin typeface="Candara" pitchFamily="34" charset="0"/>
              </a:rPr>
              <a:t>despre</a:t>
            </a:r>
            <a:r>
              <a:rPr lang="en-US" sz="3200" b="1" dirty="0">
                <a:solidFill>
                  <a:schemeClr val="bg1"/>
                </a:solidFill>
                <a:latin typeface="Candara" pitchFamily="34" charset="0"/>
              </a:rPr>
              <a:t> </a:t>
            </a:r>
            <a:r>
              <a:rPr lang="en-US" sz="3200" b="1" dirty="0" err="1">
                <a:solidFill>
                  <a:schemeClr val="bg1"/>
                </a:solidFill>
                <a:latin typeface="Candara" pitchFamily="34" charset="0"/>
              </a:rPr>
              <a:t>ce</a:t>
            </a:r>
            <a:r>
              <a:rPr lang="en-US" sz="3200" b="1" dirty="0">
                <a:solidFill>
                  <a:schemeClr val="bg1"/>
                </a:solidFill>
                <a:latin typeface="Candara" pitchFamily="34" charset="0"/>
              </a:rPr>
              <a:t> </a:t>
            </a:r>
            <a:r>
              <a:rPr lang="en-US" sz="3200" b="1" dirty="0" err="1">
                <a:solidFill>
                  <a:schemeClr val="bg1"/>
                </a:solidFill>
                <a:latin typeface="Candara" pitchFamily="34" charset="0"/>
              </a:rPr>
              <a:t>este</a:t>
            </a:r>
            <a:r>
              <a:rPr lang="en-US" sz="3200" b="1" dirty="0">
                <a:solidFill>
                  <a:schemeClr val="bg1"/>
                </a:solidFill>
                <a:latin typeface="Candara" pitchFamily="34" charset="0"/>
              </a:rPr>
              <a:t> </a:t>
            </a:r>
            <a:r>
              <a:rPr lang="en-US" sz="3200" b="1" dirty="0" err="1">
                <a:solidFill>
                  <a:schemeClr val="bg1"/>
                </a:solidFill>
                <a:latin typeface="Candara" pitchFamily="34" charset="0"/>
              </a:rPr>
              <a:t>vorba</a:t>
            </a:r>
            <a:r>
              <a:rPr lang="en-US" sz="3200" b="1" dirty="0">
                <a:solidFill>
                  <a:schemeClr val="bg1"/>
                </a:solidFill>
                <a:latin typeface="Candara" pitchFamily="34" charset="0"/>
              </a:rPr>
              <a:t>?</a:t>
            </a:r>
          </a:p>
          <a:p>
            <a:pPr algn="ctr"/>
            <a:r>
              <a:rPr lang="vi-VN" b="1" dirty="0">
                <a:solidFill>
                  <a:srgbClr val="FF0000"/>
                </a:solidFill>
                <a:latin typeface="Candara" pitchFamily="34" charset="0"/>
              </a:rPr>
              <a:t>http://europa.eu/kids-corner/countries/flash/index_ro.htm</a:t>
            </a:r>
          </a:p>
          <a:p>
            <a:endParaRPr lang="en-US" dirty="0"/>
          </a:p>
        </p:txBody>
      </p:sp>
    </p:spTree>
    <p:extLst>
      <p:ext uri="{BB962C8B-B14F-4D97-AF65-F5344CB8AC3E}">
        <p14:creationId xmlns:p14="http://schemas.microsoft.com/office/powerpoint/2010/main" val="1106321008"/>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5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2000"/>
                            </p:stCondLst>
                            <p:childTnLst>
                              <p:par>
                                <p:cTn id="13" presetID="41" presetClass="entr" presetSubtype="0" fill="hold" nodeType="afterEffect">
                                  <p:stCondLst>
                                    <p:cond delay="50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1" end="1"/>
                                            </p:txEl>
                                          </p:spTgt>
                                        </p:tgtEl>
                                      </p:cBhvr>
                                    </p:animEffect>
                                  </p:childTnLst>
                                </p:cTn>
                              </p:par>
                            </p:childTnLst>
                          </p:cTn>
                        </p:par>
                        <p:par>
                          <p:cTn id="20" fill="hold">
                            <p:stCondLst>
                              <p:cond delay="5800"/>
                            </p:stCondLst>
                            <p:childTnLst>
                              <p:par>
                                <p:cTn id="21" presetID="26" presetClass="entr" presetSubtype="0" fill="hold" nodeType="afterEffect">
                                  <p:stCondLst>
                                    <p:cond delay="500"/>
                                  </p:stCondLst>
                                  <p:childTnLst>
                                    <p:set>
                                      <p:cBhvr>
                                        <p:cTn id="22" dur="1" fill="hold">
                                          <p:stCondLst>
                                            <p:cond delay="0"/>
                                          </p:stCondLst>
                                        </p:cTn>
                                        <p:tgtEl>
                                          <p:spTgt spid="4103"/>
                                        </p:tgtEl>
                                        <p:attrNameLst>
                                          <p:attrName>style.visibility</p:attrName>
                                        </p:attrNameLst>
                                      </p:cBhvr>
                                      <p:to>
                                        <p:strVal val="visible"/>
                                      </p:to>
                                    </p:set>
                                    <p:animEffect transition="in" filter="wipe(down)">
                                      <p:cBhvr>
                                        <p:cTn id="23" dur="580">
                                          <p:stCondLst>
                                            <p:cond delay="0"/>
                                          </p:stCondLst>
                                        </p:cTn>
                                        <p:tgtEl>
                                          <p:spTgt spid="4103"/>
                                        </p:tgtEl>
                                      </p:cBhvr>
                                    </p:animEffect>
                                    <p:anim calcmode="lin" valueType="num">
                                      <p:cBhvr>
                                        <p:cTn id="24" dur="1822"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3"/>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3"/>
                                        </p:tgtEl>
                                      </p:cBhvr>
                                      <p:to x="100000" y="60000"/>
                                    </p:animScale>
                                    <p:animScale>
                                      <p:cBhvr>
                                        <p:cTn id="30" dur="166" decel="50000">
                                          <p:stCondLst>
                                            <p:cond delay="676"/>
                                          </p:stCondLst>
                                        </p:cTn>
                                        <p:tgtEl>
                                          <p:spTgt spid="4103"/>
                                        </p:tgtEl>
                                      </p:cBhvr>
                                      <p:to x="100000" y="100000"/>
                                    </p:animScale>
                                    <p:animScale>
                                      <p:cBhvr>
                                        <p:cTn id="31" dur="26">
                                          <p:stCondLst>
                                            <p:cond delay="1312"/>
                                          </p:stCondLst>
                                        </p:cTn>
                                        <p:tgtEl>
                                          <p:spTgt spid="4103"/>
                                        </p:tgtEl>
                                      </p:cBhvr>
                                      <p:to x="100000" y="80000"/>
                                    </p:animScale>
                                    <p:animScale>
                                      <p:cBhvr>
                                        <p:cTn id="32" dur="166" decel="50000">
                                          <p:stCondLst>
                                            <p:cond delay="1338"/>
                                          </p:stCondLst>
                                        </p:cTn>
                                        <p:tgtEl>
                                          <p:spTgt spid="4103"/>
                                        </p:tgtEl>
                                      </p:cBhvr>
                                      <p:to x="100000" y="100000"/>
                                    </p:animScale>
                                    <p:animScale>
                                      <p:cBhvr>
                                        <p:cTn id="33" dur="26">
                                          <p:stCondLst>
                                            <p:cond delay="1642"/>
                                          </p:stCondLst>
                                        </p:cTn>
                                        <p:tgtEl>
                                          <p:spTgt spid="4103"/>
                                        </p:tgtEl>
                                      </p:cBhvr>
                                      <p:to x="100000" y="90000"/>
                                    </p:animScale>
                                    <p:animScale>
                                      <p:cBhvr>
                                        <p:cTn id="34" dur="166" decel="50000">
                                          <p:stCondLst>
                                            <p:cond delay="1668"/>
                                          </p:stCondLst>
                                        </p:cTn>
                                        <p:tgtEl>
                                          <p:spTgt spid="4103"/>
                                        </p:tgtEl>
                                      </p:cBhvr>
                                      <p:to x="100000" y="100000"/>
                                    </p:animScale>
                                    <p:animScale>
                                      <p:cBhvr>
                                        <p:cTn id="35" dur="26">
                                          <p:stCondLst>
                                            <p:cond delay="1808"/>
                                          </p:stCondLst>
                                        </p:cTn>
                                        <p:tgtEl>
                                          <p:spTgt spid="4103"/>
                                        </p:tgtEl>
                                      </p:cBhvr>
                                      <p:to x="100000" y="95000"/>
                                    </p:animScale>
                                    <p:animScale>
                                      <p:cBhvr>
                                        <p:cTn id="36" dur="166" decel="50000">
                                          <p:stCondLst>
                                            <p:cond delay="1834"/>
                                          </p:stCondLst>
                                        </p:cTn>
                                        <p:tgtEl>
                                          <p:spTgt spid="4103"/>
                                        </p:tgtEl>
                                      </p:cBhvr>
                                      <p:to x="100000" y="100000"/>
                                    </p:animScale>
                                  </p:childTnLst>
                                </p:cTn>
                              </p:par>
                            </p:childTnLst>
                          </p:cTn>
                        </p:par>
                        <p:par>
                          <p:cTn id="37" fill="hold">
                            <p:stCondLst>
                              <p:cond delay="8300"/>
                            </p:stCondLst>
                            <p:childTnLst>
                              <p:par>
                                <p:cTn id="38" presetID="26" presetClass="entr" presetSubtype="0" fill="hold" nodeType="afterEffect">
                                  <p:stCondLst>
                                    <p:cond delay="50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80">
                                          <p:stCondLst>
                                            <p:cond delay="0"/>
                                          </p:stCondLst>
                                        </p:cTn>
                                        <p:tgtEl>
                                          <p:spTgt spid="3">
                                            <p:txEl>
                                              <p:pRg st="0" end="0"/>
                                            </p:txEl>
                                          </p:spTgt>
                                        </p:tgtEl>
                                      </p:cBhvr>
                                    </p:animEffect>
                                    <p:anim calcmode="lin" valueType="num">
                                      <p:cBhvr>
                                        <p:cTn id="4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0" end="0"/>
                                            </p:txEl>
                                          </p:spTgt>
                                        </p:tgtEl>
                                      </p:cBhvr>
                                      <p:to x="100000" y="60000"/>
                                    </p:animScale>
                                    <p:animScale>
                                      <p:cBhvr>
                                        <p:cTn id="47" dur="166" decel="50000">
                                          <p:stCondLst>
                                            <p:cond delay="676"/>
                                          </p:stCondLst>
                                        </p:cTn>
                                        <p:tgtEl>
                                          <p:spTgt spid="3">
                                            <p:txEl>
                                              <p:pRg st="0" end="0"/>
                                            </p:txEl>
                                          </p:spTgt>
                                        </p:tgtEl>
                                      </p:cBhvr>
                                      <p:to x="100000" y="100000"/>
                                    </p:animScale>
                                    <p:animScale>
                                      <p:cBhvr>
                                        <p:cTn id="48" dur="26">
                                          <p:stCondLst>
                                            <p:cond delay="1312"/>
                                          </p:stCondLst>
                                        </p:cTn>
                                        <p:tgtEl>
                                          <p:spTgt spid="3">
                                            <p:txEl>
                                              <p:pRg st="0" end="0"/>
                                            </p:txEl>
                                          </p:spTgt>
                                        </p:tgtEl>
                                      </p:cBhvr>
                                      <p:to x="100000" y="80000"/>
                                    </p:animScale>
                                    <p:animScale>
                                      <p:cBhvr>
                                        <p:cTn id="49" dur="166" decel="50000">
                                          <p:stCondLst>
                                            <p:cond delay="1338"/>
                                          </p:stCondLst>
                                        </p:cTn>
                                        <p:tgtEl>
                                          <p:spTgt spid="3">
                                            <p:txEl>
                                              <p:pRg st="0" end="0"/>
                                            </p:txEl>
                                          </p:spTgt>
                                        </p:tgtEl>
                                      </p:cBhvr>
                                      <p:to x="100000" y="100000"/>
                                    </p:animScale>
                                    <p:animScale>
                                      <p:cBhvr>
                                        <p:cTn id="50" dur="26">
                                          <p:stCondLst>
                                            <p:cond delay="1642"/>
                                          </p:stCondLst>
                                        </p:cTn>
                                        <p:tgtEl>
                                          <p:spTgt spid="3">
                                            <p:txEl>
                                              <p:pRg st="0" end="0"/>
                                            </p:txEl>
                                          </p:spTgt>
                                        </p:tgtEl>
                                      </p:cBhvr>
                                      <p:to x="100000" y="90000"/>
                                    </p:animScale>
                                    <p:animScale>
                                      <p:cBhvr>
                                        <p:cTn id="51" dur="166" decel="50000">
                                          <p:stCondLst>
                                            <p:cond delay="1668"/>
                                          </p:stCondLst>
                                        </p:cTn>
                                        <p:tgtEl>
                                          <p:spTgt spid="3">
                                            <p:txEl>
                                              <p:pRg st="0" end="0"/>
                                            </p:txEl>
                                          </p:spTgt>
                                        </p:tgtEl>
                                      </p:cBhvr>
                                      <p:to x="100000" y="100000"/>
                                    </p:animScale>
                                    <p:animScale>
                                      <p:cBhvr>
                                        <p:cTn id="52" dur="26">
                                          <p:stCondLst>
                                            <p:cond delay="1808"/>
                                          </p:stCondLst>
                                        </p:cTn>
                                        <p:tgtEl>
                                          <p:spTgt spid="3">
                                            <p:txEl>
                                              <p:pRg st="0" end="0"/>
                                            </p:txEl>
                                          </p:spTgt>
                                        </p:tgtEl>
                                      </p:cBhvr>
                                      <p:to x="100000" y="95000"/>
                                    </p:animScale>
                                    <p:animScale>
                                      <p:cBhvr>
                                        <p:cTn id="53" dur="166" decel="50000">
                                          <p:stCondLst>
                                            <p:cond delay="1834"/>
                                          </p:stCondLst>
                                        </p:cTn>
                                        <p:tgtEl>
                                          <p:spTgt spid="3">
                                            <p:txEl>
                                              <p:pRg st="0" end="0"/>
                                            </p:txEl>
                                          </p:spTgt>
                                        </p:tgtEl>
                                      </p:cBhvr>
                                      <p:to x="100000" y="100000"/>
                                    </p:animScale>
                                  </p:childTnLst>
                                </p:cTn>
                              </p:par>
                              <p:par>
                                <p:cTn id="54" presetID="26" presetClass="entr" presetSubtype="0" fill="hold" nodeType="withEffect">
                                  <p:stCondLst>
                                    <p:cond delay="50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wipe(down)">
                                      <p:cBhvr>
                                        <p:cTn id="56" dur="580">
                                          <p:stCondLst>
                                            <p:cond delay="0"/>
                                          </p:stCondLst>
                                        </p:cTn>
                                        <p:tgtEl>
                                          <p:spTgt spid="3">
                                            <p:txEl>
                                              <p:pRg st="1" end="1"/>
                                            </p:txEl>
                                          </p:spTgt>
                                        </p:tgtEl>
                                      </p:cBhvr>
                                    </p:animEffect>
                                    <p:anim calcmode="lin" valueType="num">
                                      <p:cBhvr>
                                        <p:cTn id="5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1" end="1"/>
                                            </p:txEl>
                                          </p:spTgt>
                                        </p:tgtEl>
                                      </p:cBhvr>
                                      <p:to x="100000" y="60000"/>
                                    </p:animScale>
                                    <p:animScale>
                                      <p:cBhvr>
                                        <p:cTn id="63" dur="166" decel="50000">
                                          <p:stCondLst>
                                            <p:cond delay="676"/>
                                          </p:stCondLst>
                                        </p:cTn>
                                        <p:tgtEl>
                                          <p:spTgt spid="3">
                                            <p:txEl>
                                              <p:pRg st="1" end="1"/>
                                            </p:txEl>
                                          </p:spTgt>
                                        </p:tgtEl>
                                      </p:cBhvr>
                                      <p:to x="100000" y="100000"/>
                                    </p:animScale>
                                    <p:animScale>
                                      <p:cBhvr>
                                        <p:cTn id="64" dur="26">
                                          <p:stCondLst>
                                            <p:cond delay="1312"/>
                                          </p:stCondLst>
                                        </p:cTn>
                                        <p:tgtEl>
                                          <p:spTgt spid="3">
                                            <p:txEl>
                                              <p:pRg st="1" end="1"/>
                                            </p:txEl>
                                          </p:spTgt>
                                        </p:tgtEl>
                                      </p:cBhvr>
                                      <p:to x="100000" y="80000"/>
                                    </p:animScale>
                                    <p:animScale>
                                      <p:cBhvr>
                                        <p:cTn id="65" dur="166" decel="50000">
                                          <p:stCondLst>
                                            <p:cond delay="1338"/>
                                          </p:stCondLst>
                                        </p:cTn>
                                        <p:tgtEl>
                                          <p:spTgt spid="3">
                                            <p:txEl>
                                              <p:pRg st="1" end="1"/>
                                            </p:txEl>
                                          </p:spTgt>
                                        </p:tgtEl>
                                      </p:cBhvr>
                                      <p:to x="100000" y="100000"/>
                                    </p:animScale>
                                    <p:animScale>
                                      <p:cBhvr>
                                        <p:cTn id="66" dur="26">
                                          <p:stCondLst>
                                            <p:cond delay="1642"/>
                                          </p:stCondLst>
                                        </p:cTn>
                                        <p:tgtEl>
                                          <p:spTgt spid="3">
                                            <p:txEl>
                                              <p:pRg st="1" end="1"/>
                                            </p:txEl>
                                          </p:spTgt>
                                        </p:tgtEl>
                                      </p:cBhvr>
                                      <p:to x="100000" y="90000"/>
                                    </p:animScale>
                                    <p:animScale>
                                      <p:cBhvr>
                                        <p:cTn id="67" dur="166" decel="50000">
                                          <p:stCondLst>
                                            <p:cond delay="1668"/>
                                          </p:stCondLst>
                                        </p:cTn>
                                        <p:tgtEl>
                                          <p:spTgt spid="3">
                                            <p:txEl>
                                              <p:pRg st="1" end="1"/>
                                            </p:txEl>
                                          </p:spTgt>
                                        </p:tgtEl>
                                      </p:cBhvr>
                                      <p:to x="100000" y="100000"/>
                                    </p:animScale>
                                    <p:animScale>
                                      <p:cBhvr>
                                        <p:cTn id="68" dur="26">
                                          <p:stCondLst>
                                            <p:cond delay="1808"/>
                                          </p:stCondLst>
                                        </p:cTn>
                                        <p:tgtEl>
                                          <p:spTgt spid="3">
                                            <p:txEl>
                                              <p:pRg st="1" end="1"/>
                                            </p:txEl>
                                          </p:spTgt>
                                        </p:tgtEl>
                                      </p:cBhvr>
                                      <p:to x="100000" y="95000"/>
                                    </p:animScale>
                                    <p:animScale>
                                      <p:cBhvr>
                                        <p:cTn id="69" dur="166" decel="50000">
                                          <p:stCondLst>
                                            <p:cond delay="1834"/>
                                          </p:stCondLst>
                                        </p:cTn>
                                        <p:tgtEl>
                                          <p:spTgt spid="3">
                                            <p:txEl>
                                              <p:pRg st="1" end="1"/>
                                            </p:txEl>
                                          </p:spTgt>
                                        </p:tgtEl>
                                      </p:cBhvr>
                                      <p:to x="100000" y="100000"/>
                                    </p:animScale>
                                  </p:childTnLst>
                                </p:cTn>
                              </p:par>
                              <p:par>
                                <p:cTn id="70" presetID="26" presetClass="entr" presetSubtype="0" fill="hold" nodeType="withEffect">
                                  <p:stCondLst>
                                    <p:cond delay="50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wipe(down)">
                                      <p:cBhvr>
                                        <p:cTn id="72" dur="580">
                                          <p:stCondLst>
                                            <p:cond delay="0"/>
                                          </p:stCondLst>
                                        </p:cTn>
                                        <p:tgtEl>
                                          <p:spTgt spid="3">
                                            <p:txEl>
                                              <p:pRg st="2" end="2"/>
                                            </p:txEl>
                                          </p:spTgt>
                                        </p:tgtEl>
                                      </p:cBhvr>
                                    </p:animEffect>
                                    <p:anim calcmode="lin" valueType="num">
                                      <p:cBhvr>
                                        <p:cTn id="7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2" end="2"/>
                                            </p:txEl>
                                          </p:spTgt>
                                        </p:tgtEl>
                                      </p:cBhvr>
                                      <p:to x="100000" y="60000"/>
                                    </p:animScale>
                                    <p:animScale>
                                      <p:cBhvr>
                                        <p:cTn id="79" dur="166" decel="50000">
                                          <p:stCondLst>
                                            <p:cond delay="676"/>
                                          </p:stCondLst>
                                        </p:cTn>
                                        <p:tgtEl>
                                          <p:spTgt spid="3">
                                            <p:txEl>
                                              <p:pRg st="2" end="2"/>
                                            </p:txEl>
                                          </p:spTgt>
                                        </p:tgtEl>
                                      </p:cBhvr>
                                      <p:to x="100000" y="100000"/>
                                    </p:animScale>
                                    <p:animScale>
                                      <p:cBhvr>
                                        <p:cTn id="80" dur="26">
                                          <p:stCondLst>
                                            <p:cond delay="1312"/>
                                          </p:stCondLst>
                                        </p:cTn>
                                        <p:tgtEl>
                                          <p:spTgt spid="3">
                                            <p:txEl>
                                              <p:pRg st="2" end="2"/>
                                            </p:txEl>
                                          </p:spTgt>
                                        </p:tgtEl>
                                      </p:cBhvr>
                                      <p:to x="100000" y="80000"/>
                                    </p:animScale>
                                    <p:animScale>
                                      <p:cBhvr>
                                        <p:cTn id="81" dur="166" decel="50000">
                                          <p:stCondLst>
                                            <p:cond delay="1338"/>
                                          </p:stCondLst>
                                        </p:cTn>
                                        <p:tgtEl>
                                          <p:spTgt spid="3">
                                            <p:txEl>
                                              <p:pRg st="2" end="2"/>
                                            </p:txEl>
                                          </p:spTgt>
                                        </p:tgtEl>
                                      </p:cBhvr>
                                      <p:to x="100000" y="100000"/>
                                    </p:animScale>
                                    <p:animScale>
                                      <p:cBhvr>
                                        <p:cTn id="82" dur="26">
                                          <p:stCondLst>
                                            <p:cond delay="1642"/>
                                          </p:stCondLst>
                                        </p:cTn>
                                        <p:tgtEl>
                                          <p:spTgt spid="3">
                                            <p:txEl>
                                              <p:pRg st="2" end="2"/>
                                            </p:txEl>
                                          </p:spTgt>
                                        </p:tgtEl>
                                      </p:cBhvr>
                                      <p:to x="100000" y="90000"/>
                                    </p:animScale>
                                    <p:animScale>
                                      <p:cBhvr>
                                        <p:cTn id="83" dur="166" decel="50000">
                                          <p:stCondLst>
                                            <p:cond delay="1668"/>
                                          </p:stCondLst>
                                        </p:cTn>
                                        <p:tgtEl>
                                          <p:spTgt spid="3">
                                            <p:txEl>
                                              <p:pRg st="2" end="2"/>
                                            </p:txEl>
                                          </p:spTgt>
                                        </p:tgtEl>
                                      </p:cBhvr>
                                      <p:to x="100000" y="100000"/>
                                    </p:animScale>
                                    <p:animScale>
                                      <p:cBhvr>
                                        <p:cTn id="84" dur="26">
                                          <p:stCondLst>
                                            <p:cond delay="1808"/>
                                          </p:stCondLst>
                                        </p:cTn>
                                        <p:tgtEl>
                                          <p:spTgt spid="3">
                                            <p:txEl>
                                              <p:pRg st="2" end="2"/>
                                            </p:txEl>
                                          </p:spTgt>
                                        </p:tgtEl>
                                      </p:cBhvr>
                                      <p:to x="100000" y="95000"/>
                                    </p:animScale>
                                    <p:animScale>
                                      <p:cBhvr>
                                        <p:cTn id="85" dur="166" decel="50000">
                                          <p:stCondLst>
                                            <p:cond delay="1834"/>
                                          </p:stCondLst>
                                        </p:cTn>
                                        <p:tgtEl>
                                          <p:spTgt spid="3">
                                            <p:txEl>
                                              <p:pRg st="2" end="2"/>
                                            </p:txEl>
                                          </p:spTgt>
                                        </p:tgtEl>
                                      </p:cBhvr>
                                      <p:to x="100000" y="100000"/>
                                    </p:animScale>
                                  </p:childTnLst>
                                </p:cTn>
                              </p:par>
                              <p:par>
                                <p:cTn id="86" presetID="26" presetClass="entr" presetSubtype="0" fill="hold" nodeType="withEffect">
                                  <p:stCondLst>
                                    <p:cond delay="500"/>
                                  </p:stCondLst>
                                  <p:childTnLst>
                                    <p:set>
                                      <p:cBhvr>
                                        <p:cTn id="87" dur="1" fill="hold">
                                          <p:stCondLst>
                                            <p:cond delay="0"/>
                                          </p:stCondLst>
                                        </p:cTn>
                                        <p:tgtEl>
                                          <p:spTgt spid="3">
                                            <p:txEl>
                                              <p:pRg st="3" end="3"/>
                                            </p:txEl>
                                          </p:spTgt>
                                        </p:tgtEl>
                                        <p:attrNameLst>
                                          <p:attrName>style.visibility</p:attrName>
                                        </p:attrNameLst>
                                      </p:cBhvr>
                                      <p:to>
                                        <p:strVal val="visible"/>
                                      </p:to>
                                    </p:set>
                                    <p:animEffect transition="in" filter="wipe(down)">
                                      <p:cBhvr>
                                        <p:cTn id="88" dur="580">
                                          <p:stCondLst>
                                            <p:cond delay="0"/>
                                          </p:stCondLst>
                                        </p:cTn>
                                        <p:tgtEl>
                                          <p:spTgt spid="3">
                                            <p:txEl>
                                              <p:pRg st="3" end="3"/>
                                            </p:txEl>
                                          </p:spTgt>
                                        </p:tgtEl>
                                      </p:cBhvr>
                                    </p:animEffect>
                                    <p:anim calcmode="lin" valueType="num">
                                      <p:cBhvr>
                                        <p:cTn id="8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3" end="3"/>
                                            </p:txEl>
                                          </p:spTgt>
                                        </p:tgtEl>
                                      </p:cBhvr>
                                      <p:to x="100000" y="60000"/>
                                    </p:animScale>
                                    <p:animScale>
                                      <p:cBhvr>
                                        <p:cTn id="95" dur="166" decel="50000">
                                          <p:stCondLst>
                                            <p:cond delay="676"/>
                                          </p:stCondLst>
                                        </p:cTn>
                                        <p:tgtEl>
                                          <p:spTgt spid="3">
                                            <p:txEl>
                                              <p:pRg st="3" end="3"/>
                                            </p:txEl>
                                          </p:spTgt>
                                        </p:tgtEl>
                                      </p:cBhvr>
                                      <p:to x="100000" y="100000"/>
                                    </p:animScale>
                                    <p:animScale>
                                      <p:cBhvr>
                                        <p:cTn id="96" dur="26">
                                          <p:stCondLst>
                                            <p:cond delay="1312"/>
                                          </p:stCondLst>
                                        </p:cTn>
                                        <p:tgtEl>
                                          <p:spTgt spid="3">
                                            <p:txEl>
                                              <p:pRg st="3" end="3"/>
                                            </p:txEl>
                                          </p:spTgt>
                                        </p:tgtEl>
                                      </p:cBhvr>
                                      <p:to x="100000" y="80000"/>
                                    </p:animScale>
                                    <p:animScale>
                                      <p:cBhvr>
                                        <p:cTn id="97" dur="166" decel="50000">
                                          <p:stCondLst>
                                            <p:cond delay="1338"/>
                                          </p:stCondLst>
                                        </p:cTn>
                                        <p:tgtEl>
                                          <p:spTgt spid="3">
                                            <p:txEl>
                                              <p:pRg st="3" end="3"/>
                                            </p:txEl>
                                          </p:spTgt>
                                        </p:tgtEl>
                                      </p:cBhvr>
                                      <p:to x="100000" y="100000"/>
                                    </p:animScale>
                                    <p:animScale>
                                      <p:cBhvr>
                                        <p:cTn id="98" dur="26">
                                          <p:stCondLst>
                                            <p:cond delay="1642"/>
                                          </p:stCondLst>
                                        </p:cTn>
                                        <p:tgtEl>
                                          <p:spTgt spid="3">
                                            <p:txEl>
                                              <p:pRg st="3" end="3"/>
                                            </p:txEl>
                                          </p:spTgt>
                                        </p:tgtEl>
                                      </p:cBhvr>
                                      <p:to x="100000" y="90000"/>
                                    </p:animScale>
                                    <p:animScale>
                                      <p:cBhvr>
                                        <p:cTn id="99" dur="166" decel="50000">
                                          <p:stCondLst>
                                            <p:cond delay="1668"/>
                                          </p:stCondLst>
                                        </p:cTn>
                                        <p:tgtEl>
                                          <p:spTgt spid="3">
                                            <p:txEl>
                                              <p:pRg st="3" end="3"/>
                                            </p:txEl>
                                          </p:spTgt>
                                        </p:tgtEl>
                                      </p:cBhvr>
                                      <p:to x="100000" y="100000"/>
                                    </p:animScale>
                                    <p:animScale>
                                      <p:cBhvr>
                                        <p:cTn id="100" dur="26">
                                          <p:stCondLst>
                                            <p:cond delay="1808"/>
                                          </p:stCondLst>
                                        </p:cTn>
                                        <p:tgtEl>
                                          <p:spTgt spid="3">
                                            <p:txEl>
                                              <p:pRg st="3" end="3"/>
                                            </p:txEl>
                                          </p:spTgt>
                                        </p:tgtEl>
                                      </p:cBhvr>
                                      <p:to x="100000" y="95000"/>
                                    </p:animScale>
                                    <p:animScale>
                                      <p:cBhvr>
                                        <p:cTn id="101" dur="166" decel="50000">
                                          <p:stCondLst>
                                            <p:cond delay="1834"/>
                                          </p:stCondLst>
                                        </p:cTn>
                                        <p:tgtEl>
                                          <p:spTgt spid="3">
                                            <p:txEl>
                                              <p:pRg st="3" end="3"/>
                                            </p:txEl>
                                          </p:spTgt>
                                        </p:tgtEl>
                                      </p:cBhvr>
                                      <p:to x="100000" y="100000"/>
                                    </p:animScale>
                                  </p:childTnLst>
                                </p:cTn>
                              </p:par>
                              <p:par>
                                <p:cTn id="102" presetID="26" presetClass="entr" presetSubtype="0" fill="hold" nodeType="withEffect">
                                  <p:stCondLst>
                                    <p:cond delay="500"/>
                                  </p:stCondLst>
                                  <p:childTnLst>
                                    <p:set>
                                      <p:cBhvr>
                                        <p:cTn id="103" dur="1" fill="hold">
                                          <p:stCondLst>
                                            <p:cond delay="0"/>
                                          </p:stCondLst>
                                        </p:cTn>
                                        <p:tgtEl>
                                          <p:spTgt spid="3">
                                            <p:txEl>
                                              <p:pRg st="4" end="4"/>
                                            </p:txEl>
                                          </p:spTgt>
                                        </p:tgtEl>
                                        <p:attrNameLst>
                                          <p:attrName>style.visibility</p:attrName>
                                        </p:attrNameLst>
                                      </p:cBhvr>
                                      <p:to>
                                        <p:strVal val="visible"/>
                                      </p:to>
                                    </p:set>
                                    <p:animEffect transition="in" filter="wipe(down)">
                                      <p:cBhvr>
                                        <p:cTn id="104" dur="580">
                                          <p:stCondLst>
                                            <p:cond delay="0"/>
                                          </p:stCondLst>
                                        </p:cTn>
                                        <p:tgtEl>
                                          <p:spTgt spid="3">
                                            <p:txEl>
                                              <p:pRg st="4" end="4"/>
                                            </p:txEl>
                                          </p:spTgt>
                                        </p:tgtEl>
                                      </p:cBhvr>
                                    </p:animEffect>
                                    <p:anim calcmode="lin" valueType="num">
                                      <p:cBhvr>
                                        <p:cTn id="10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4" end="4"/>
                                            </p:txEl>
                                          </p:spTgt>
                                        </p:tgtEl>
                                      </p:cBhvr>
                                      <p:to x="100000" y="60000"/>
                                    </p:animScale>
                                    <p:animScale>
                                      <p:cBhvr>
                                        <p:cTn id="111" dur="166" decel="50000">
                                          <p:stCondLst>
                                            <p:cond delay="676"/>
                                          </p:stCondLst>
                                        </p:cTn>
                                        <p:tgtEl>
                                          <p:spTgt spid="3">
                                            <p:txEl>
                                              <p:pRg st="4" end="4"/>
                                            </p:txEl>
                                          </p:spTgt>
                                        </p:tgtEl>
                                      </p:cBhvr>
                                      <p:to x="100000" y="100000"/>
                                    </p:animScale>
                                    <p:animScale>
                                      <p:cBhvr>
                                        <p:cTn id="112" dur="26">
                                          <p:stCondLst>
                                            <p:cond delay="1312"/>
                                          </p:stCondLst>
                                        </p:cTn>
                                        <p:tgtEl>
                                          <p:spTgt spid="3">
                                            <p:txEl>
                                              <p:pRg st="4" end="4"/>
                                            </p:txEl>
                                          </p:spTgt>
                                        </p:tgtEl>
                                      </p:cBhvr>
                                      <p:to x="100000" y="80000"/>
                                    </p:animScale>
                                    <p:animScale>
                                      <p:cBhvr>
                                        <p:cTn id="113" dur="166" decel="50000">
                                          <p:stCondLst>
                                            <p:cond delay="1338"/>
                                          </p:stCondLst>
                                        </p:cTn>
                                        <p:tgtEl>
                                          <p:spTgt spid="3">
                                            <p:txEl>
                                              <p:pRg st="4" end="4"/>
                                            </p:txEl>
                                          </p:spTgt>
                                        </p:tgtEl>
                                      </p:cBhvr>
                                      <p:to x="100000" y="100000"/>
                                    </p:animScale>
                                    <p:animScale>
                                      <p:cBhvr>
                                        <p:cTn id="114" dur="26">
                                          <p:stCondLst>
                                            <p:cond delay="1642"/>
                                          </p:stCondLst>
                                        </p:cTn>
                                        <p:tgtEl>
                                          <p:spTgt spid="3">
                                            <p:txEl>
                                              <p:pRg st="4" end="4"/>
                                            </p:txEl>
                                          </p:spTgt>
                                        </p:tgtEl>
                                      </p:cBhvr>
                                      <p:to x="100000" y="90000"/>
                                    </p:animScale>
                                    <p:animScale>
                                      <p:cBhvr>
                                        <p:cTn id="115" dur="166" decel="50000">
                                          <p:stCondLst>
                                            <p:cond delay="1668"/>
                                          </p:stCondLst>
                                        </p:cTn>
                                        <p:tgtEl>
                                          <p:spTgt spid="3">
                                            <p:txEl>
                                              <p:pRg st="4" end="4"/>
                                            </p:txEl>
                                          </p:spTgt>
                                        </p:tgtEl>
                                      </p:cBhvr>
                                      <p:to x="100000" y="100000"/>
                                    </p:animScale>
                                    <p:animScale>
                                      <p:cBhvr>
                                        <p:cTn id="116" dur="26">
                                          <p:stCondLst>
                                            <p:cond delay="1808"/>
                                          </p:stCondLst>
                                        </p:cTn>
                                        <p:tgtEl>
                                          <p:spTgt spid="3">
                                            <p:txEl>
                                              <p:pRg st="4" end="4"/>
                                            </p:txEl>
                                          </p:spTgt>
                                        </p:tgtEl>
                                      </p:cBhvr>
                                      <p:to x="100000" y="95000"/>
                                    </p:animScale>
                                    <p:animScale>
                                      <p:cBhvr>
                                        <p:cTn id="117" dur="166" decel="50000">
                                          <p:stCondLst>
                                            <p:cond delay="1834"/>
                                          </p:stCondLst>
                                        </p:cTn>
                                        <p:tgtEl>
                                          <p:spTgt spid="3">
                                            <p:txEl>
                                              <p:pRg st="4" end="4"/>
                                            </p:txEl>
                                          </p:spTgt>
                                        </p:tgtEl>
                                      </p:cBhvr>
                                      <p:to x="100000" y="100000"/>
                                    </p:animScale>
                                  </p:childTnLst>
                                </p:cTn>
                              </p:par>
                            </p:childTnLst>
                          </p:cTn>
                        </p:par>
                        <p:par>
                          <p:cTn id="118" fill="hold">
                            <p:stCondLst>
                              <p:cond delay="10800"/>
                            </p:stCondLst>
                            <p:childTnLst>
                              <p:par>
                                <p:cTn id="119" presetID="45" presetClass="entr" presetSubtype="0" fill="hold" nodeType="afterEffect">
                                  <p:stCondLst>
                                    <p:cond delay="250"/>
                                  </p:stCondLst>
                                  <p:childTnLst>
                                    <p:set>
                                      <p:cBhvr>
                                        <p:cTn id="120" dur="1" fill="hold">
                                          <p:stCondLst>
                                            <p:cond delay="0"/>
                                          </p:stCondLst>
                                        </p:cTn>
                                        <p:tgtEl>
                                          <p:spTgt spid="4101"/>
                                        </p:tgtEl>
                                        <p:attrNameLst>
                                          <p:attrName>style.visibility</p:attrName>
                                        </p:attrNameLst>
                                      </p:cBhvr>
                                      <p:to>
                                        <p:strVal val="visible"/>
                                      </p:to>
                                    </p:set>
                                    <p:animEffect transition="in" filter="fade">
                                      <p:cBhvr>
                                        <p:cTn id="121" dur="2000"/>
                                        <p:tgtEl>
                                          <p:spTgt spid="4101"/>
                                        </p:tgtEl>
                                      </p:cBhvr>
                                    </p:animEffect>
                                    <p:anim calcmode="lin" valueType="num">
                                      <p:cBhvr>
                                        <p:cTn id="122" dur="2000" fill="hold"/>
                                        <p:tgtEl>
                                          <p:spTgt spid="4101"/>
                                        </p:tgtEl>
                                        <p:attrNameLst>
                                          <p:attrName>ppt_w</p:attrName>
                                        </p:attrNameLst>
                                      </p:cBhvr>
                                      <p:tavLst>
                                        <p:tav tm="0" fmla="#ppt_w*sin(2.5*pi*$)">
                                          <p:val>
                                            <p:fltVal val="0"/>
                                          </p:val>
                                        </p:tav>
                                        <p:tav tm="100000">
                                          <p:val>
                                            <p:fltVal val="1"/>
                                          </p:val>
                                        </p:tav>
                                      </p:tavLst>
                                    </p:anim>
                                    <p:anim calcmode="lin" valueType="num">
                                      <p:cBhvr>
                                        <p:cTn id="123" dur="2000" fill="hold"/>
                                        <p:tgtEl>
                                          <p:spTgt spid="4101"/>
                                        </p:tgtEl>
                                        <p:attrNameLst>
                                          <p:attrName>ppt_h</p:attrName>
                                        </p:attrNameLst>
                                      </p:cBhvr>
                                      <p:tavLst>
                                        <p:tav tm="0">
                                          <p:val>
                                            <p:strVal val="#ppt_h"/>
                                          </p:val>
                                        </p:tav>
                                        <p:tav tm="100000">
                                          <p:val>
                                            <p:strVal val="#ppt_h"/>
                                          </p:val>
                                        </p:tav>
                                      </p:tavLst>
                                    </p:anim>
                                  </p:childTnLst>
                                </p:cTn>
                              </p:par>
                              <p:par>
                                <p:cTn id="124" presetID="45" presetClass="entr" presetSubtype="0" fill="hold" nodeType="withEffect">
                                  <p:stCondLst>
                                    <p:cond delay="250"/>
                                  </p:stCondLst>
                                  <p:childTnLst>
                                    <p:set>
                                      <p:cBhvr>
                                        <p:cTn id="125" dur="1" fill="hold">
                                          <p:stCondLst>
                                            <p:cond delay="0"/>
                                          </p:stCondLst>
                                        </p:cTn>
                                        <p:tgtEl>
                                          <p:spTgt spid="4102"/>
                                        </p:tgtEl>
                                        <p:attrNameLst>
                                          <p:attrName>style.visibility</p:attrName>
                                        </p:attrNameLst>
                                      </p:cBhvr>
                                      <p:to>
                                        <p:strVal val="visible"/>
                                      </p:to>
                                    </p:set>
                                    <p:animEffect transition="in" filter="fade">
                                      <p:cBhvr>
                                        <p:cTn id="126" dur="2000"/>
                                        <p:tgtEl>
                                          <p:spTgt spid="4102"/>
                                        </p:tgtEl>
                                      </p:cBhvr>
                                    </p:animEffect>
                                    <p:anim calcmode="lin" valueType="num">
                                      <p:cBhvr>
                                        <p:cTn id="127" dur="2000" fill="hold"/>
                                        <p:tgtEl>
                                          <p:spTgt spid="4102"/>
                                        </p:tgtEl>
                                        <p:attrNameLst>
                                          <p:attrName>ppt_w</p:attrName>
                                        </p:attrNameLst>
                                      </p:cBhvr>
                                      <p:tavLst>
                                        <p:tav tm="0" fmla="#ppt_w*sin(2.5*pi*$)">
                                          <p:val>
                                            <p:fltVal val="0"/>
                                          </p:val>
                                        </p:tav>
                                        <p:tav tm="100000">
                                          <p:val>
                                            <p:fltVal val="1"/>
                                          </p:val>
                                        </p:tav>
                                      </p:tavLst>
                                    </p:anim>
                                    <p:anim calcmode="lin" valueType="num">
                                      <p:cBhvr>
                                        <p:cTn id="128" dur="2000" fill="hold"/>
                                        <p:tgtEl>
                                          <p:spTgt spid="4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98" y="249380"/>
            <a:ext cx="9144000" cy="800219"/>
          </a:xfrm>
          <a:prstGeom prst="rect">
            <a:avLst/>
          </a:prstGeom>
          <a:noFill/>
        </p:spPr>
        <p:txBody>
          <a:bodyPr wrap="square" rtlCol="0">
            <a:spAutoFit/>
          </a:bodyPr>
          <a:lstStyle/>
          <a:p>
            <a:pPr algn="ctr"/>
            <a:r>
              <a:rPr lang="vi-VN" sz="2800" dirty="0">
                <a:solidFill>
                  <a:schemeClr val="bg1"/>
                </a:solidFill>
                <a:latin typeface="Candara" pitchFamily="34" charset="0"/>
              </a:rPr>
              <a:t>Să descoperim Europa</a:t>
            </a:r>
            <a:r>
              <a:rPr lang="vi-VN" sz="2800" dirty="0" smtClean="0">
                <a:solidFill>
                  <a:schemeClr val="bg1"/>
                </a:solidFill>
                <a:latin typeface="Candara" pitchFamily="34" charset="0"/>
              </a:rPr>
              <a:t>!</a:t>
            </a:r>
            <a:endParaRPr lang="en-US" sz="2800" dirty="0" smtClean="0">
              <a:solidFill>
                <a:schemeClr val="bg1"/>
              </a:solidFill>
              <a:latin typeface="Candara" pitchFamily="34" charset="0"/>
            </a:endParaRPr>
          </a:p>
          <a:p>
            <a:pPr algn="ctr"/>
            <a:r>
              <a:rPr lang="en-US" b="1" dirty="0">
                <a:solidFill>
                  <a:srgbClr val="FF0000"/>
                </a:solidFill>
              </a:rPr>
              <a:t>http://europa.eu/europago/explore/init.jsp?language=ro</a:t>
            </a:r>
            <a:endParaRPr lang="en-US" b="1" dirty="0">
              <a:solidFill>
                <a:srgbClr val="FF0000"/>
              </a:solidFill>
            </a:endParaRPr>
          </a:p>
        </p:txBody>
      </p:sp>
      <p:sp>
        <p:nvSpPr>
          <p:cNvPr id="4" name="TextBox 3"/>
          <p:cNvSpPr txBox="1"/>
          <p:nvPr/>
        </p:nvSpPr>
        <p:spPr>
          <a:xfrm>
            <a:off x="467544" y="1052736"/>
            <a:ext cx="4032448" cy="3139321"/>
          </a:xfrm>
          <a:prstGeom prst="rect">
            <a:avLst/>
          </a:prstGeom>
          <a:noFill/>
        </p:spPr>
        <p:txBody>
          <a:bodyPr wrap="square" rtlCol="0">
            <a:spAutoFit/>
          </a:bodyPr>
          <a:lstStyle/>
          <a:p>
            <a:pPr algn="just"/>
            <a:r>
              <a:rPr lang="ro-RO" dirty="0" smtClean="0"/>
              <a:t>	Provenim din ţări şi vorbim limbi diferite, dar acest continent este acoperişul sub care trăim toţi.</a:t>
            </a:r>
          </a:p>
          <a:p>
            <a:pPr algn="just"/>
            <a:r>
              <a:rPr lang="ro-RO" dirty="0"/>
              <a:t>	</a:t>
            </a:r>
            <a:r>
              <a:rPr lang="ro-RO" dirty="0" smtClean="0"/>
              <a:t>Vino cu noi si hai să descoperim Europa împreuna!</a:t>
            </a:r>
          </a:p>
          <a:p>
            <a:pPr algn="just"/>
            <a:r>
              <a:rPr lang="ro-RO" dirty="0" smtClean="0"/>
              <a:t>Va fii o călătorie plină de aventuri în timp şi spaţiu în timpul căreia vei descoperii o mulţime de lucruri interesante.</a:t>
            </a:r>
          </a:p>
          <a:p>
            <a:pPr algn="just"/>
            <a:r>
              <a:rPr lang="ro-RO" dirty="0"/>
              <a:t>	</a:t>
            </a:r>
            <a:r>
              <a:rPr lang="ro-RO" dirty="0" smtClean="0"/>
              <a:t>Pe măsura ce avansăm, vei putea să îţi testeyi cunostinţele pentru a verifica cât de mult ai învăţat.</a:t>
            </a:r>
            <a:endParaRPr lang="en-US" dirty="0"/>
          </a:p>
        </p:txBody>
      </p:sp>
      <p:pic>
        <p:nvPicPr>
          <p:cNvPr id="5122" name="Picture 2" descr="C:\Users\user\Desktop\yty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3800475" cy="4752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user\Desktop\PhotoSha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30" y="4437112"/>
            <a:ext cx="3645903" cy="2206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726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250"/>
                            </p:stCondLst>
                            <p:childTnLst>
                              <p:par>
                                <p:cTn id="16" presetID="25" presetClass="entr" presetSubtype="0" fill="hold" nodeType="afterEffect">
                                  <p:stCondLst>
                                    <p:cond delay="25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par>
                          <p:cTn id="26" fill="hold">
                            <p:stCondLst>
                              <p:cond delay="2500"/>
                            </p:stCondLst>
                            <p:childTnLst>
                              <p:par>
                                <p:cTn id="27" presetID="16" presetClass="entr" presetSubtype="21" fill="hold" nodeType="afterEffect">
                                  <p:stCondLst>
                                    <p:cond delay="50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par>
                          <p:cTn id="30" fill="hold">
                            <p:stCondLst>
                              <p:cond delay="3500"/>
                            </p:stCondLst>
                            <p:childTnLst>
                              <p:par>
                                <p:cTn id="31" presetID="16" presetClass="entr" presetSubtype="21" fill="hold" nodeType="afterEffect">
                                  <p:stCondLst>
                                    <p:cond delay="50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arn(inVertical)">
                                      <p:cBhvr>
                                        <p:cTn id="33" dur="500"/>
                                        <p:tgtEl>
                                          <p:spTgt spid="4">
                                            <p:txEl>
                                              <p:pRg st="1" end="1"/>
                                            </p:txEl>
                                          </p:spTgt>
                                        </p:tgtEl>
                                      </p:cBhvr>
                                    </p:animEffect>
                                  </p:childTnLst>
                                </p:cTn>
                              </p:par>
                            </p:childTnLst>
                          </p:cTn>
                        </p:par>
                        <p:par>
                          <p:cTn id="34" fill="hold">
                            <p:stCondLst>
                              <p:cond delay="4500"/>
                            </p:stCondLst>
                            <p:childTnLst>
                              <p:par>
                                <p:cTn id="35" presetID="16" presetClass="entr" presetSubtype="21" fill="hold" nodeType="afterEffect">
                                  <p:stCondLst>
                                    <p:cond delay="50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par>
                          <p:cTn id="38" fill="hold">
                            <p:stCondLst>
                              <p:cond delay="5500"/>
                            </p:stCondLst>
                            <p:childTnLst>
                              <p:par>
                                <p:cTn id="39" presetID="16" presetClass="entr" presetSubtype="21" fill="hold" nodeType="afterEffect">
                                  <p:stCondLst>
                                    <p:cond delay="50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arn(inVertical)">
                                      <p:cBhvr>
                                        <p:cTn id="41" dur="500"/>
                                        <p:tgtEl>
                                          <p:spTgt spid="4">
                                            <p:txEl>
                                              <p:pRg st="3" end="3"/>
                                            </p:txEl>
                                          </p:spTgt>
                                        </p:tgtEl>
                                      </p:cBhvr>
                                    </p:animEffect>
                                  </p:childTnLst>
                                </p:cTn>
                              </p:par>
                              <p:par>
                                <p:cTn id="42" presetID="16" presetClass="entr" presetSubtype="21" fill="hold" nodeType="withEffect">
                                  <p:stCondLst>
                                    <p:cond delay="1000"/>
                                  </p:stCondLst>
                                  <p:childTnLst>
                                    <p:set>
                                      <p:cBhvr>
                                        <p:cTn id="43" dur="1" fill="hold">
                                          <p:stCondLst>
                                            <p:cond delay="0"/>
                                          </p:stCondLst>
                                        </p:cTn>
                                        <p:tgtEl>
                                          <p:spTgt spid="5123"/>
                                        </p:tgtEl>
                                        <p:attrNameLst>
                                          <p:attrName>style.visibility</p:attrName>
                                        </p:attrNameLst>
                                      </p:cBhvr>
                                      <p:to>
                                        <p:strVal val="visible"/>
                                      </p:to>
                                    </p:set>
                                    <p:animEffect transition="in" filter="barn(inVertical)">
                                      <p:cBhvr>
                                        <p:cTn id="44" dur="500"/>
                                        <p:tgtEl>
                                          <p:spTgt spid="5123"/>
                                        </p:tgtEl>
                                      </p:cBhvr>
                                    </p:animEffect>
                                  </p:childTnLst>
                                </p:cTn>
                              </p:par>
                            </p:childTnLst>
                          </p:cTn>
                        </p:par>
                        <p:par>
                          <p:cTn id="45" fill="hold">
                            <p:stCondLst>
                              <p:cond delay="7000"/>
                            </p:stCondLst>
                            <p:childTnLst>
                              <p:par>
                                <p:cTn id="46" presetID="10" presetClass="entr" presetSubtype="0" fill="hold" nodeType="afterEffect">
                                  <p:stCondLst>
                                    <p:cond delay="500"/>
                                  </p:stCondLst>
                                  <p:childTnLst>
                                    <p:set>
                                      <p:cBhvr>
                                        <p:cTn id="47" dur="1" fill="hold">
                                          <p:stCondLst>
                                            <p:cond delay="0"/>
                                          </p:stCondLst>
                                        </p:cTn>
                                        <p:tgtEl>
                                          <p:spTgt spid="5122"/>
                                        </p:tgtEl>
                                        <p:attrNameLst>
                                          <p:attrName>style.visibility</p:attrName>
                                        </p:attrNameLst>
                                      </p:cBhvr>
                                      <p:to>
                                        <p:strVal val="visible"/>
                                      </p:to>
                                    </p:set>
                                    <p:animEffect transition="in" filter="fade">
                                      <p:cBhvr>
                                        <p:cTn id="4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190696"/>
            <a:ext cx="9144000" cy="584775"/>
          </a:xfrm>
          <a:prstGeom prst="rect">
            <a:avLst/>
          </a:prstGeom>
          <a:noFill/>
        </p:spPr>
        <p:txBody>
          <a:bodyPr wrap="square" rtlCol="0">
            <a:spAutoFit/>
          </a:bodyPr>
          <a:lstStyle/>
          <a:p>
            <a:pPr algn="ctr"/>
            <a:r>
              <a:rPr lang="vi-VN" sz="3200" dirty="0">
                <a:solidFill>
                  <a:schemeClr val="bg1"/>
                </a:solidFill>
                <a:latin typeface="Candara" pitchFamily="34" charset="0"/>
              </a:rPr>
              <a:t>Călător în </a:t>
            </a:r>
            <a:r>
              <a:rPr lang="vi-VN" sz="3200" dirty="0" smtClean="0">
                <a:solidFill>
                  <a:schemeClr val="bg1"/>
                </a:solidFill>
                <a:latin typeface="Candara" pitchFamily="34" charset="0"/>
              </a:rPr>
              <a:t>timp</a:t>
            </a:r>
            <a:endParaRPr lang="en-US" sz="3200" dirty="0" smtClean="0">
              <a:solidFill>
                <a:schemeClr val="bg1"/>
              </a:solidFill>
              <a:latin typeface="Candara" pitchFamily="34" charset="0"/>
            </a:endParaRPr>
          </a:p>
        </p:txBody>
      </p:sp>
      <p:sp>
        <p:nvSpPr>
          <p:cNvPr id="3" name="TextBox 2"/>
          <p:cNvSpPr txBox="1"/>
          <p:nvPr/>
        </p:nvSpPr>
        <p:spPr>
          <a:xfrm>
            <a:off x="322907" y="1124743"/>
            <a:ext cx="8498185" cy="923330"/>
          </a:xfrm>
          <a:prstGeom prst="rect">
            <a:avLst/>
          </a:prstGeom>
          <a:noFill/>
        </p:spPr>
        <p:txBody>
          <a:bodyPr wrap="square" rtlCol="0">
            <a:spAutoFit/>
          </a:bodyPr>
          <a:lstStyle/>
          <a:p>
            <a:pPr algn="just"/>
            <a:r>
              <a:rPr lang="ro-RO" dirty="0" smtClean="0"/>
              <a:t>	</a:t>
            </a:r>
            <a:r>
              <a:rPr lang="vi-VN" dirty="0" smtClean="0">
                <a:latin typeface="Candara" pitchFamily="34" charset="0"/>
              </a:rPr>
              <a:t>Moneda </a:t>
            </a:r>
            <a:r>
              <a:rPr lang="vi-VN" dirty="0">
                <a:latin typeface="Candara" pitchFamily="34" charset="0"/>
              </a:rPr>
              <a:t>euro nu a fost folosită întotdeauna. Călătoreşte în timp şi colectează monede vechi, dar nu uita să eviţi vulturii şi păianjenii</a:t>
            </a:r>
            <a:r>
              <a:rPr lang="vi-VN" dirty="0" smtClean="0">
                <a:latin typeface="Candara" pitchFamily="34" charset="0"/>
              </a:rPr>
              <a:t>…</a:t>
            </a:r>
            <a:endParaRPr lang="en-US" dirty="0" smtClean="0">
              <a:latin typeface="Candara" pitchFamily="34" charset="0"/>
            </a:endParaRPr>
          </a:p>
          <a:p>
            <a:pPr algn="just"/>
            <a:r>
              <a:rPr lang="en-US" b="1" dirty="0">
                <a:solidFill>
                  <a:srgbClr val="FF0000"/>
                </a:solidFill>
                <a:latin typeface="Candara" pitchFamily="34" charset="0"/>
              </a:rPr>
              <a:t>http://ec.europa.eu/economy_finance/netstartsearch/euro/kids/index_ro.htm</a:t>
            </a:r>
            <a:endParaRPr lang="en-US" b="1" dirty="0">
              <a:solidFill>
                <a:srgbClr val="FF0000"/>
              </a:solidFill>
              <a:latin typeface="Candara" pitchFamily="34" charset="0"/>
            </a:endParaRPr>
          </a:p>
        </p:txBody>
      </p:sp>
      <p:pic>
        <p:nvPicPr>
          <p:cNvPr id="6146" name="Picture 2" descr="C:\Users\user\Desktop\hfh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6" y="1988840"/>
            <a:ext cx="7058025" cy="4400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02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250"/>
                            </p:stCondLst>
                            <p:childTnLst>
                              <p:par>
                                <p:cTn id="12" presetID="45"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750"/>
                            </p:stCondLst>
                            <p:childTnLst>
                              <p:par>
                                <p:cTn id="18" presetID="45" presetClass="entr" presetSubtype="0" fill="hold" nodeType="after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3" fill="hold">
                            <p:stCondLst>
                              <p:cond delay="6250"/>
                            </p:stCondLst>
                            <p:childTnLst>
                              <p:par>
                                <p:cTn id="24" presetID="10" presetClass="entr" presetSubtype="0" fill="hold" nodeType="afterEffect">
                                  <p:stCondLst>
                                    <p:cond delay="150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 y="260648"/>
            <a:ext cx="9144000" cy="584775"/>
          </a:xfrm>
          <a:prstGeom prst="rect">
            <a:avLst/>
          </a:prstGeom>
          <a:noFill/>
        </p:spPr>
        <p:txBody>
          <a:bodyPr wrap="square" rtlCol="0">
            <a:spAutoFit/>
          </a:bodyPr>
          <a:lstStyle/>
          <a:p>
            <a:pPr algn="ctr"/>
            <a:r>
              <a:rPr lang="ro-RO" sz="3200" dirty="0" smtClean="0">
                <a:solidFill>
                  <a:schemeClr val="bg1"/>
                </a:solidFill>
              </a:rPr>
              <a:t>Spaţiul profesorului</a:t>
            </a:r>
            <a:endParaRPr lang="en-US" sz="3200" dirty="0">
              <a:solidFill>
                <a:schemeClr val="bg1"/>
              </a:solidFill>
            </a:endParaRPr>
          </a:p>
        </p:txBody>
      </p:sp>
      <p:sp>
        <p:nvSpPr>
          <p:cNvPr id="3" name="TextBox 2"/>
          <p:cNvSpPr txBox="1"/>
          <p:nvPr/>
        </p:nvSpPr>
        <p:spPr>
          <a:xfrm>
            <a:off x="315178" y="1598928"/>
            <a:ext cx="8568952" cy="2862322"/>
          </a:xfrm>
          <a:prstGeom prst="rect">
            <a:avLst/>
          </a:prstGeom>
          <a:noFill/>
        </p:spPr>
        <p:txBody>
          <a:bodyPr wrap="square" rtlCol="0">
            <a:spAutoFit/>
          </a:bodyPr>
          <a:lstStyle/>
          <a:p>
            <a:pPr algn="just"/>
            <a:r>
              <a:rPr lang="ro-RO" dirty="0" smtClean="0"/>
              <a:t>	</a:t>
            </a:r>
            <a:r>
              <a:rPr lang="vi-VN" dirty="0" smtClean="0">
                <a:latin typeface="Candara" pitchFamily="34" charset="0"/>
              </a:rPr>
              <a:t>Bine </a:t>
            </a:r>
            <a:r>
              <a:rPr lang="vi-VN" dirty="0">
                <a:latin typeface="Candara" pitchFamily="34" charset="0"/>
              </a:rPr>
              <a:t>aţi venit pe site-ul „Spaţiul profesorului”! Veţi regăsi aici o sursă unică de materiale didactice despre Europa. Realizate de diferite instituţii europene sau organisme guvernamentale şi neguvernamentale, acestea au scopul de a-i ajuta pe tineri să înveţe mai multe despre Uniunea Europeană şi politicile sale.</a:t>
            </a:r>
          </a:p>
          <a:p>
            <a:pPr algn="just"/>
            <a:r>
              <a:rPr lang="ro-RO" dirty="0" smtClean="0">
                <a:latin typeface="Candara" pitchFamily="34" charset="0"/>
              </a:rPr>
              <a:t>	</a:t>
            </a:r>
            <a:r>
              <a:rPr lang="vi-VN" dirty="0" smtClean="0">
                <a:latin typeface="Candara" pitchFamily="34" charset="0"/>
              </a:rPr>
              <a:t>Materialele</a:t>
            </a:r>
            <a:r>
              <a:rPr lang="vi-VN" dirty="0">
                <a:latin typeface="Candara" pitchFamily="34" charset="0"/>
              </a:rPr>
              <a:t>, structurate pe grupe de vârstă, vă pot fi utile atât ca sursă de inspiraţie pentru orele de curs, cât şi ca sursă de informaţii despre istoria Europei, despre cetăţenie sau chiar despre un domeniu punctual precum modalităţile de reducere a consumului de </a:t>
            </a:r>
            <a:r>
              <a:rPr lang="vi-VN" dirty="0" smtClean="0">
                <a:latin typeface="Candara" pitchFamily="34" charset="0"/>
              </a:rPr>
              <a:t>energie.</a:t>
            </a:r>
            <a:r>
              <a:rPr lang="ro-RO" dirty="0" smtClean="0">
                <a:latin typeface="Candara" pitchFamily="34" charset="0"/>
              </a:rPr>
              <a:t> </a:t>
            </a:r>
            <a:r>
              <a:rPr lang="vi-VN" dirty="0" smtClean="0">
                <a:latin typeface="Candara" pitchFamily="34" charset="0"/>
              </a:rPr>
              <a:t>Aţi </a:t>
            </a:r>
            <a:r>
              <a:rPr lang="vi-VN" dirty="0">
                <a:latin typeface="Candara" pitchFamily="34" charset="0"/>
              </a:rPr>
              <a:t>elaborat o resursă didactică despre UE? Dacă da, trimiteţi-ne-o ţi </a:t>
            </a:r>
            <a:r>
              <a:rPr lang="vi-VN" dirty="0" smtClean="0">
                <a:latin typeface="Candara" pitchFamily="34" charset="0"/>
              </a:rPr>
              <a:t>nouă</a:t>
            </a:r>
            <a:r>
              <a:rPr lang="ro-RO" dirty="0" smtClean="0">
                <a:latin typeface="Candara" pitchFamily="34" charset="0"/>
              </a:rPr>
              <a:t>. </a:t>
            </a:r>
            <a:endParaRPr lang="vi-VN" dirty="0">
              <a:latin typeface="Candara" pitchFamily="34" charset="0"/>
            </a:endParaRPr>
          </a:p>
          <a:p>
            <a:pPr algn="just"/>
            <a:r>
              <a:rPr lang="en-US" b="1" dirty="0">
                <a:solidFill>
                  <a:srgbClr val="FF0000"/>
                </a:solidFill>
              </a:rPr>
              <a:t>http://europa.eu/teachers-corner/index_ro.htm</a:t>
            </a:r>
            <a:endParaRPr lang="en-US" b="1" dirty="0">
              <a:solidFill>
                <a:srgbClr val="FF0000"/>
              </a:solidFill>
            </a:endParaRPr>
          </a:p>
        </p:txBody>
      </p:sp>
      <p:pic>
        <p:nvPicPr>
          <p:cNvPr id="7170" name="Picture 2" descr="C:\Users\user\Desktop\er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95" y="4408377"/>
            <a:ext cx="8077201" cy="217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66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750"/>
                            </p:stCondLst>
                            <p:childTnLst>
                              <p:par>
                                <p:cTn id="10" presetID="12" presetClass="entr" presetSubtype="4" fill="hold"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par>
                          <p:cTn id="14" fill="hold">
                            <p:stCondLst>
                              <p:cond delay="2750"/>
                            </p:stCondLst>
                            <p:childTnLst>
                              <p:par>
                                <p:cTn id="15" presetID="12" presetClass="entr" presetSubtype="4" fill="hold" nodeType="after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par>
                          <p:cTn id="19" fill="hold">
                            <p:stCondLst>
                              <p:cond delay="4750"/>
                            </p:stCondLst>
                            <p:childTnLst>
                              <p:par>
                                <p:cTn id="20" presetID="12" presetClass="entr" presetSubtype="4" fill="hold"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2" end="2"/>
                                            </p:txEl>
                                          </p:spTgt>
                                        </p:tgtEl>
                                      </p:cBhvr>
                                    </p:animEffect>
                                  </p:childTnLst>
                                </p:cTn>
                              </p:par>
                              <p:par>
                                <p:cTn id="24" presetID="12" presetClass="entr" presetSubtype="4" fill="hold" nodeType="withEffect">
                                  <p:stCondLst>
                                    <p:cond delay="75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p:tgtEl>
                                          <p:spTgt spid="7170"/>
                                        </p:tgtEl>
                                        <p:attrNameLst>
                                          <p:attrName>ppt_y</p:attrName>
                                        </p:attrNameLst>
                                      </p:cBhvr>
                                      <p:tavLst>
                                        <p:tav tm="0">
                                          <p:val>
                                            <p:strVal val="#ppt_y+#ppt_h*1.125000"/>
                                          </p:val>
                                        </p:tav>
                                        <p:tav tm="100000">
                                          <p:val>
                                            <p:strVal val="#ppt_y"/>
                                          </p:val>
                                        </p:tav>
                                      </p:tavLst>
                                    </p:anim>
                                    <p:animEffect transition="in" filter="wipe(up)">
                                      <p:cBhvr>
                                        <p:cTn id="2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9143999" cy="523220"/>
          </a:xfrm>
          <a:prstGeom prst="rect">
            <a:avLst/>
          </a:prstGeom>
          <a:noFill/>
        </p:spPr>
        <p:txBody>
          <a:bodyPr wrap="square" rtlCol="0">
            <a:spAutoFit/>
          </a:bodyPr>
          <a:lstStyle/>
          <a:p>
            <a:pPr algn="ctr"/>
            <a:r>
              <a:rPr lang="ro-RO" sz="2800" dirty="0" smtClean="0">
                <a:solidFill>
                  <a:schemeClr val="bg1"/>
                </a:solidFill>
              </a:rPr>
              <a:t>Publicaţii</a:t>
            </a:r>
            <a:endParaRPr lang="ro-RO" sz="2800" dirty="0">
              <a:solidFill>
                <a:schemeClr val="bg1"/>
              </a:solidFill>
            </a:endParaRPr>
          </a:p>
        </p:txBody>
      </p:sp>
      <p:sp>
        <p:nvSpPr>
          <p:cNvPr id="4" name="TextBox 3"/>
          <p:cNvSpPr txBox="1"/>
          <p:nvPr/>
        </p:nvSpPr>
        <p:spPr>
          <a:xfrm>
            <a:off x="251520" y="1268760"/>
            <a:ext cx="3960440" cy="1015663"/>
          </a:xfrm>
          <a:prstGeom prst="rect">
            <a:avLst/>
          </a:prstGeom>
          <a:noFill/>
        </p:spPr>
        <p:txBody>
          <a:bodyPr wrap="square" rtlCol="0">
            <a:spAutoFit/>
          </a:bodyPr>
          <a:lstStyle/>
          <a:p>
            <a:pPr algn="just"/>
            <a:r>
              <a:rPr lang="ro-RO" dirty="0" smtClean="0"/>
              <a:t>	</a:t>
            </a:r>
            <a:r>
              <a:rPr lang="en-US" sz="2000" dirty="0" err="1" smtClean="0"/>
              <a:t>Biblioteci</a:t>
            </a:r>
            <a:r>
              <a:rPr lang="en-US" sz="2000" dirty="0" smtClean="0"/>
              <a:t> </a:t>
            </a:r>
            <a:r>
              <a:rPr lang="en-US" sz="2000" dirty="0" err="1" smtClean="0"/>
              <a:t>si</a:t>
            </a:r>
            <a:r>
              <a:rPr lang="en-US" sz="2000" dirty="0" smtClean="0"/>
              <a:t> </a:t>
            </a:r>
            <a:r>
              <a:rPr lang="en-US" sz="2000" dirty="0" err="1" smtClean="0"/>
              <a:t>arhive</a:t>
            </a:r>
            <a:r>
              <a:rPr lang="en-US" sz="2000" dirty="0" smtClean="0"/>
              <a:t> </a:t>
            </a:r>
            <a:r>
              <a:rPr lang="en-US" sz="2000" dirty="0" err="1" smtClean="0"/>
              <a:t>istorice</a:t>
            </a:r>
            <a:r>
              <a:rPr lang="en-US" sz="2000" dirty="0" smtClean="0"/>
              <a:t> ale </a:t>
            </a:r>
            <a:r>
              <a:rPr lang="en-US" sz="2000" dirty="0" err="1" smtClean="0"/>
              <a:t>institu</a:t>
            </a:r>
            <a:r>
              <a:rPr lang="ro-RO" sz="2000" dirty="0" smtClean="0"/>
              <a:t>ţ</a:t>
            </a:r>
            <a:r>
              <a:rPr lang="en-US" sz="2000" dirty="0" err="1" smtClean="0"/>
              <a:t>iilor</a:t>
            </a:r>
            <a:r>
              <a:rPr lang="en-US" sz="2000" dirty="0" smtClean="0"/>
              <a:t> UE. </a:t>
            </a:r>
            <a:r>
              <a:rPr lang="en-US" sz="2000" dirty="0" err="1" smtClean="0"/>
              <a:t>Accesa</a:t>
            </a:r>
            <a:r>
              <a:rPr lang="ro-RO" sz="2000" dirty="0" smtClean="0"/>
              <a:t>ţi Biblioteca Eutopeană şi Docurama.</a:t>
            </a:r>
            <a:endParaRPr lang="en-US" sz="2000" dirty="0"/>
          </a:p>
        </p:txBody>
      </p:sp>
      <p:sp>
        <p:nvSpPr>
          <p:cNvPr id="6" name="TextBox 5"/>
          <p:cNvSpPr txBox="1"/>
          <p:nvPr/>
        </p:nvSpPr>
        <p:spPr>
          <a:xfrm>
            <a:off x="329545" y="2708920"/>
            <a:ext cx="5159492" cy="3170099"/>
          </a:xfrm>
          <a:prstGeom prst="rect">
            <a:avLst/>
          </a:prstGeom>
          <a:noFill/>
        </p:spPr>
        <p:txBody>
          <a:bodyPr wrap="square" rtlCol="0">
            <a:spAutoFit/>
          </a:bodyPr>
          <a:lstStyle/>
          <a:p>
            <a:pPr marL="285750" indent="-285750">
              <a:buFont typeface="Arial" pitchFamily="34" charset="0"/>
              <a:buChar char="•"/>
            </a:pPr>
            <a:r>
              <a:rPr lang="ro-RO" sz="2000" dirty="0" smtClean="0"/>
              <a:t>Documente oficiale</a:t>
            </a:r>
            <a:r>
              <a:rPr lang="en-US" sz="2000" dirty="0" smtClean="0"/>
              <a:t>;</a:t>
            </a:r>
            <a:endParaRPr lang="ro-RO" sz="2000" dirty="0" smtClean="0"/>
          </a:p>
          <a:p>
            <a:pPr marL="285750" indent="-285750">
              <a:buFont typeface="Arial" pitchFamily="34" charset="0"/>
              <a:buChar char="•"/>
            </a:pPr>
            <a:r>
              <a:rPr lang="ro-RO" sz="2000" dirty="0" smtClean="0"/>
              <a:t>Rapoarte, studii şi broşuri</a:t>
            </a:r>
            <a:r>
              <a:rPr lang="en-US" sz="2000" dirty="0" smtClean="0"/>
              <a:t>;</a:t>
            </a:r>
            <a:endParaRPr lang="ro-RO" sz="2000" dirty="0" smtClean="0"/>
          </a:p>
          <a:p>
            <a:pPr marL="285750" indent="-285750">
              <a:buFont typeface="Arial" pitchFamily="34" charset="0"/>
              <a:buChar char="•"/>
            </a:pPr>
            <a:r>
              <a:rPr lang="ro-RO" sz="2000" dirty="0" smtClean="0"/>
              <a:t>Statistici şi sondaje de opinie</a:t>
            </a:r>
            <a:r>
              <a:rPr lang="en-US" sz="2000" dirty="0" smtClean="0"/>
              <a:t>;</a:t>
            </a:r>
            <a:endParaRPr lang="ro-RO" sz="2000" dirty="0" smtClean="0"/>
          </a:p>
          <a:p>
            <a:pPr marL="285750" indent="-285750">
              <a:buFont typeface="Arial" pitchFamily="34" charset="0"/>
              <a:buChar char="•"/>
            </a:pPr>
            <a:r>
              <a:rPr lang="ro-RO" sz="2000" dirty="0" smtClean="0"/>
              <a:t>Biblioteci şi arhive</a:t>
            </a:r>
            <a:r>
              <a:rPr lang="en-US" sz="2000" dirty="0" smtClean="0"/>
              <a:t>;</a:t>
            </a:r>
            <a:endParaRPr lang="ro-RO" sz="2000" dirty="0" smtClean="0"/>
          </a:p>
          <a:p>
            <a:pPr marL="285750" indent="-285750">
              <a:buFont typeface="Arial" pitchFamily="34" charset="0"/>
              <a:buChar char="•"/>
            </a:pPr>
            <a:r>
              <a:rPr lang="ro-RO" sz="2000" dirty="0" smtClean="0"/>
              <a:t>Resurse pentru</a:t>
            </a:r>
            <a:r>
              <a:rPr lang="en-US" sz="2000" dirty="0" smtClean="0"/>
              <a:t>:</a:t>
            </a:r>
            <a:endParaRPr lang="ro-RO" sz="2000" dirty="0" smtClean="0"/>
          </a:p>
          <a:p>
            <a:pPr marL="800100" lvl="1" indent="-342900">
              <a:buFont typeface="+mj-lt"/>
              <a:buAutoNum type="arabicPeriod"/>
            </a:pPr>
            <a:r>
              <a:rPr lang="ro-RO" sz="2000" dirty="0" smtClean="0"/>
              <a:t>Profesori</a:t>
            </a:r>
            <a:r>
              <a:rPr lang="en-US" sz="2000" dirty="0" smtClean="0"/>
              <a:t>;</a:t>
            </a:r>
            <a:endParaRPr lang="ro-RO" sz="2000" dirty="0" smtClean="0"/>
          </a:p>
          <a:p>
            <a:pPr marL="800100" lvl="1" indent="-342900">
              <a:buFont typeface="+mj-lt"/>
              <a:buAutoNum type="arabicPeriod"/>
            </a:pPr>
            <a:r>
              <a:rPr lang="ro-RO" sz="2000" dirty="0" smtClean="0"/>
              <a:t>Editori şi autori</a:t>
            </a:r>
            <a:r>
              <a:rPr lang="en-US" sz="2000" dirty="0" smtClean="0"/>
              <a:t>;</a:t>
            </a:r>
            <a:endParaRPr lang="ro-RO" sz="2000" dirty="0" smtClean="0"/>
          </a:p>
          <a:p>
            <a:pPr marL="800100" lvl="1" indent="-342900">
              <a:buFont typeface="+mj-lt"/>
              <a:buAutoNum type="arabicPeriod"/>
            </a:pPr>
            <a:r>
              <a:rPr lang="ro-RO" sz="2000" dirty="0" smtClean="0"/>
              <a:t>Personalul şi contractanţii instituţiilo</a:t>
            </a:r>
            <a:r>
              <a:rPr lang="en-US" sz="2000" dirty="0" smtClean="0"/>
              <a:t>r UE;</a:t>
            </a:r>
            <a:endParaRPr lang="ro-RO" sz="2000" dirty="0" smtClean="0"/>
          </a:p>
          <a:p>
            <a:pPr marL="800100" lvl="1" indent="-342900">
              <a:buFont typeface="+mj-lt"/>
              <a:buAutoNum type="arabicPeriod"/>
            </a:pPr>
            <a:r>
              <a:rPr lang="ro-RO" sz="2000" dirty="0" smtClean="0"/>
              <a:t>Politică lingvistică şi terminologie</a:t>
            </a:r>
            <a:r>
              <a:rPr lang="en-US" sz="2000" dirty="0" smtClean="0"/>
              <a:t>;</a:t>
            </a:r>
            <a:endParaRPr lang="ro-RO" sz="2000" dirty="0" smtClean="0"/>
          </a:p>
        </p:txBody>
      </p:sp>
      <p:sp>
        <p:nvSpPr>
          <p:cNvPr id="7" name="TextBox 6"/>
          <p:cNvSpPr txBox="1"/>
          <p:nvPr/>
        </p:nvSpPr>
        <p:spPr>
          <a:xfrm>
            <a:off x="5511552" y="4894177"/>
            <a:ext cx="4536504" cy="923330"/>
          </a:xfrm>
          <a:prstGeom prst="rect">
            <a:avLst/>
          </a:prstGeom>
          <a:noFill/>
        </p:spPr>
        <p:txBody>
          <a:bodyPr wrap="square" rtlCol="0">
            <a:spAutoFit/>
          </a:bodyPr>
          <a:lstStyle/>
          <a:p>
            <a:r>
              <a:rPr lang="en-US" dirty="0" err="1" smtClean="0"/>
              <a:t>Alte</a:t>
            </a:r>
            <a:r>
              <a:rPr lang="en-US" dirty="0" smtClean="0"/>
              <a:t> </a:t>
            </a:r>
            <a:r>
              <a:rPr lang="en-US" dirty="0" err="1" smtClean="0"/>
              <a:t>linkuri</a:t>
            </a:r>
            <a:endParaRPr lang="en-US" dirty="0" smtClean="0"/>
          </a:p>
          <a:p>
            <a:pPr marL="285750" indent="-285750">
              <a:buFont typeface="Arial" pitchFamily="34" charset="0"/>
              <a:buChar char="•"/>
            </a:pPr>
            <a:r>
              <a:rPr lang="en-US" dirty="0" smtClean="0"/>
              <a:t>In</a:t>
            </a:r>
            <a:r>
              <a:rPr lang="ro-RO" dirty="0" smtClean="0"/>
              <a:t>stituţii şi organisme ale UE</a:t>
            </a:r>
          </a:p>
          <a:p>
            <a:pPr marL="285750" indent="-285750">
              <a:buFont typeface="Arial" pitchFamily="34" charset="0"/>
              <a:buChar char="•"/>
            </a:pPr>
            <a:r>
              <a:rPr lang="ro-RO" dirty="0" smtClean="0"/>
              <a:t>Dreptul UE</a:t>
            </a:r>
            <a:endParaRPr lang="en-US" dirty="0"/>
          </a:p>
        </p:txBody>
      </p:sp>
      <p:sp>
        <p:nvSpPr>
          <p:cNvPr id="3" name="Rectangle 2"/>
          <p:cNvSpPr/>
          <p:nvPr/>
        </p:nvSpPr>
        <p:spPr>
          <a:xfrm>
            <a:off x="4139952" y="2708920"/>
            <a:ext cx="4464684" cy="369332"/>
          </a:xfrm>
          <a:prstGeom prst="rect">
            <a:avLst/>
          </a:prstGeom>
        </p:spPr>
        <p:txBody>
          <a:bodyPr wrap="none">
            <a:spAutoFit/>
          </a:bodyPr>
          <a:lstStyle/>
          <a:p>
            <a:r>
              <a:rPr lang="en-US" b="1" dirty="0">
                <a:solidFill>
                  <a:srgbClr val="FF0000"/>
                </a:solidFill>
              </a:rPr>
              <a:t>http://europa.eu/publications/index_ro.htm</a:t>
            </a:r>
          </a:p>
        </p:txBody>
      </p:sp>
    </p:spTree>
    <p:extLst>
      <p:ext uri="{BB962C8B-B14F-4D97-AF65-F5344CB8AC3E}">
        <p14:creationId xmlns:p14="http://schemas.microsoft.com/office/powerpoint/2010/main" val="285048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1"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 y="188640"/>
            <a:ext cx="9144000" cy="523220"/>
          </a:xfrm>
          <a:prstGeom prst="rect">
            <a:avLst/>
          </a:prstGeom>
          <a:noFill/>
        </p:spPr>
        <p:txBody>
          <a:bodyPr wrap="square" rtlCol="0">
            <a:spAutoFit/>
          </a:bodyPr>
          <a:lstStyle/>
          <a:p>
            <a:pPr algn="ctr"/>
            <a:r>
              <a:rPr lang="ro-RO" sz="2800" dirty="0" smtClean="0">
                <a:solidFill>
                  <a:schemeClr val="bg1"/>
                </a:solidFill>
              </a:rPr>
              <a:t>Resurse pentru profesori</a:t>
            </a:r>
            <a:endParaRPr lang="en-US" sz="2800" dirty="0">
              <a:solidFill>
                <a:schemeClr val="bg1"/>
              </a:solidFill>
            </a:endParaRPr>
          </a:p>
        </p:txBody>
      </p:sp>
      <p:sp>
        <p:nvSpPr>
          <p:cNvPr id="3" name="TextBox 2"/>
          <p:cNvSpPr txBox="1"/>
          <p:nvPr/>
        </p:nvSpPr>
        <p:spPr>
          <a:xfrm>
            <a:off x="323528" y="1628800"/>
            <a:ext cx="8352928" cy="1323439"/>
          </a:xfrm>
          <a:prstGeom prst="rect">
            <a:avLst/>
          </a:prstGeom>
          <a:noFill/>
        </p:spPr>
        <p:txBody>
          <a:bodyPr wrap="square" rtlCol="0">
            <a:spAutoFit/>
          </a:bodyPr>
          <a:lstStyle/>
          <a:p>
            <a:pPr algn="just"/>
            <a:r>
              <a:rPr lang="ro-RO" dirty="0" smtClean="0">
                <a:latin typeface="+mj-lt"/>
              </a:rPr>
              <a:t>	</a:t>
            </a:r>
            <a:r>
              <a:rPr lang="vi-VN" sz="2000" dirty="0" smtClean="0">
                <a:latin typeface="+mj-lt"/>
              </a:rPr>
              <a:t>Materialele</a:t>
            </a:r>
            <a:r>
              <a:rPr lang="vi-VN" sz="2000" dirty="0">
                <a:latin typeface="+mj-lt"/>
              </a:rPr>
              <a:t>, structurate pe grupe de vârstă, vă pot fi utile atât ca sursă de inspiraţie pentru orele de curs, cât şi ca sursă de informaţii despre istoria Europei, despre cetăţenie sau chiar despre un domeniu punctual precum modalităţile de reducere a consumului de energie.</a:t>
            </a:r>
            <a:endParaRPr lang="en-US" sz="2000" dirty="0">
              <a:latin typeface="+mj-lt"/>
            </a:endParaRPr>
          </a:p>
        </p:txBody>
      </p:sp>
      <p:sp>
        <p:nvSpPr>
          <p:cNvPr id="4" name="TextBox 3"/>
          <p:cNvSpPr txBox="1"/>
          <p:nvPr/>
        </p:nvSpPr>
        <p:spPr>
          <a:xfrm>
            <a:off x="467544" y="3068960"/>
            <a:ext cx="3672408" cy="1323439"/>
          </a:xfrm>
          <a:prstGeom prst="rect">
            <a:avLst/>
          </a:prstGeom>
          <a:noFill/>
        </p:spPr>
        <p:txBody>
          <a:bodyPr wrap="square" rtlCol="0">
            <a:spAutoFit/>
          </a:bodyPr>
          <a:lstStyle/>
          <a:p>
            <a:pPr marL="285750" indent="-285750">
              <a:buFont typeface="Arial" pitchFamily="34" charset="0"/>
              <a:buChar char="•"/>
            </a:pPr>
            <a:r>
              <a:rPr lang="ro-RO" sz="2000" dirty="0" smtClean="0"/>
              <a:t>Până</a:t>
            </a:r>
            <a:r>
              <a:rPr lang="en-US" sz="2000" dirty="0" smtClean="0"/>
              <a:t> la 9 </a:t>
            </a:r>
            <a:r>
              <a:rPr lang="en-US" sz="2000" dirty="0" err="1" smtClean="0"/>
              <a:t>ani</a:t>
            </a:r>
            <a:endParaRPr lang="ro-RO" sz="2000" dirty="0"/>
          </a:p>
          <a:p>
            <a:pPr marL="285750" indent="-285750">
              <a:buFont typeface="Arial" pitchFamily="34" charset="0"/>
              <a:buChar char="•"/>
            </a:pPr>
            <a:r>
              <a:rPr lang="ro-RO" sz="2000" dirty="0" smtClean="0"/>
              <a:t>9 -  12 ani</a:t>
            </a:r>
          </a:p>
          <a:p>
            <a:pPr marL="285750" indent="-285750">
              <a:buFont typeface="Arial" pitchFamily="34" charset="0"/>
              <a:buChar char="•"/>
            </a:pPr>
            <a:r>
              <a:rPr lang="ro-RO" sz="2000" dirty="0" smtClean="0"/>
              <a:t>12 - 15 ani</a:t>
            </a:r>
          </a:p>
          <a:p>
            <a:pPr marL="285750" indent="-285750">
              <a:buFont typeface="Arial" pitchFamily="34" charset="0"/>
              <a:buChar char="•"/>
            </a:pPr>
            <a:r>
              <a:rPr lang="ro-RO" sz="2000" dirty="0" smtClean="0"/>
              <a:t>Peste 15 ani</a:t>
            </a:r>
            <a:endParaRPr lang="ro-RO" sz="2000" dirty="0"/>
          </a:p>
        </p:txBody>
      </p:sp>
      <p:pic>
        <p:nvPicPr>
          <p:cNvPr id="1026" name="Picture 2" descr="C:\Users\user\Desktop\fyrty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4887913"/>
            <a:ext cx="12763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s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887913"/>
            <a:ext cx="13049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hyy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529" y="4887913"/>
            <a:ext cx="13049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u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1" y="4878387"/>
            <a:ext cx="13049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hd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5063" y="4868862"/>
            <a:ext cx="1323975" cy="130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76265" y="3573016"/>
            <a:ext cx="4572000" cy="646331"/>
          </a:xfrm>
          <a:prstGeom prst="rect">
            <a:avLst/>
          </a:prstGeom>
        </p:spPr>
        <p:txBody>
          <a:bodyPr>
            <a:spAutoFit/>
          </a:bodyPr>
          <a:lstStyle/>
          <a:p>
            <a:r>
              <a:rPr lang="en-US" b="1" dirty="0">
                <a:solidFill>
                  <a:srgbClr val="FF0000"/>
                </a:solidFill>
              </a:rPr>
              <a:t>http://europa.eu/publications/resources-teachers/index_ro.htm</a:t>
            </a:r>
          </a:p>
        </p:txBody>
      </p:sp>
    </p:spTree>
    <p:extLst>
      <p:ext uri="{BB962C8B-B14F-4D97-AF65-F5344CB8AC3E}">
        <p14:creationId xmlns:p14="http://schemas.microsoft.com/office/powerpoint/2010/main" val="97257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2"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4000"/>
                            </p:stCondLst>
                            <p:childTnLst>
                              <p:par>
                                <p:cTn id="17" presetID="21" presetClass="entr" presetSubtype="1"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6500"/>
                            </p:stCondLst>
                            <p:childTnLst>
                              <p:par>
                                <p:cTn id="21" presetID="42" presetClass="entr" presetSubtype="0" fill="hold" nodeType="afterEffect">
                                  <p:stCondLst>
                                    <p:cond delay="5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029"/>
                                        </p:tgtEl>
                                        <p:attrNameLst>
                                          <p:attrName>style.visibility</p:attrName>
                                        </p:attrNameLst>
                                      </p:cBhvr>
                                      <p:to>
                                        <p:strVal val="visible"/>
                                      </p:to>
                                    </p:set>
                                    <p:animEffect transition="in" filter="fade">
                                      <p:cBhvr>
                                        <p:cTn id="38" dur="1000"/>
                                        <p:tgtEl>
                                          <p:spTgt spid="1029"/>
                                        </p:tgtEl>
                                      </p:cBhvr>
                                    </p:animEffect>
                                    <p:anim calcmode="lin" valueType="num">
                                      <p:cBhvr>
                                        <p:cTn id="39" dur="1000" fill="hold"/>
                                        <p:tgtEl>
                                          <p:spTgt spid="1029"/>
                                        </p:tgtEl>
                                        <p:attrNameLst>
                                          <p:attrName>ppt_x</p:attrName>
                                        </p:attrNameLst>
                                      </p:cBhvr>
                                      <p:tavLst>
                                        <p:tav tm="0">
                                          <p:val>
                                            <p:strVal val="#ppt_x"/>
                                          </p:val>
                                        </p:tav>
                                        <p:tav tm="100000">
                                          <p:val>
                                            <p:strVal val="#ppt_x"/>
                                          </p:val>
                                        </p:tav>
                                      </p:tavLst>
                                    </p:anim>
                                    <p:anim calcmode="lin" valueType="num">
                                      <p:cBhvr>
                                        <p:cTn id="40" dur="1000" fill="hold"/>
                                        <p:tgtEl>
                                          <p:spTgt spid="10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anim calcmode="lin" valueType="num">
                                      <p:cBhvr>
                                        <p:cTn id="44" dur="1000" fill="hold"/>
                                        <p:tgtEl>
                                          <p:spTgt spid="1030"/>
                                        </p:tgtEl>
                                        <p:attrNameLst>
                                          <p:attrName>ppt_x</p:attrName>
                                        </p:attrNameLst>
                                      </p:cBhvr>
                                      <p:tavLst>
                                        <p:tav tm="0">
                                          <p:val>
                                            <p:strVal val="#ppt_x"/>
                                          </p:val>
                                        </p:tav>
                                        <p:tav tm="100000">
                                          <p:val>
                                            <p:strVal val="#ppt_x"/>
                                          </p:val>
                                        </p:tav>
                                      </p:tavLst>
                                    </p:anim>
                                    <p:anim calcmode="lin" valueType="num">
                                      <p:cBhvr>
                                        <p:cTn id="4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164</Words>
  <Application>Microsoft Office PowerPoint</Application>
  <PresentationFormat>On-screen Show (4:3)</PresentationFormat>
  <Paragraphs>92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Waveform</vt:lpstr>
      <vt:lpstr>Europa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dc:title>
  <dc:creator>user</dc:creator>
  <cp:lastModifiedBy>Lenovo</cp:lastModifiedBy>
  <cp:revision>34</cp:revision>
  <dcterms:created xsi:type="dcterms:W3CDTF">2013-03-07T19:38:06Z</dcterms:created>
  <dcterms:modified xsi:type="dcterms:W3CDTF">2013-03-10T12:00:22Z</dcterms:modified>
</cp:coreProperties>
</file>